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87" r:id="rId2"/>
    <p:sldId id="281" r:id="rId3"/>
    <p:sldId id="256" r:id="rId4"/>
    <p:sldId id="282" r:id="rId5"/>
    <p:sldId id="258" r:id="rId6"/>
    <p:sldId id="271" r:id="rId7"/>
    <p:sldId id="274" r:id="rId8"/>
    <p:sldId id="275" r:id="rId9"/>
    <p:sldId id="272" r:id="rId10"/>
    <p:sldId id="276" r:id="rId11"/>
    <p:sldId id="273" r:id="rId12"/>
    <p:sldId id="283" r:id="rId13"/>
    <p:sldId id="288" r:id="rId14"/>
    <p:sldId id="286" r:id="rId15"/>
    <p:sldId id="284" r:id="rId16"/>
    <p:sldId id="285" r:id="rId17"/>
  </p:sldIdLst>
  <p:sldSz cx="9144000" cy="6858000" type="screen4x3"/>
  <p:notesSz cx="7010400" cy="9296400"/>
  <p:defaultTextStyle>
    <a:defPPr>
      <a:defRPr lang="en-US"/>
    </a:defPPr>
    <a:lvl1pPr algn="l" rtl="0" fontAlgn="base">
      <a:spcBef>
        <a:spcPct val="0"/>
      </a:spcBef>
      <a:spcAft>
        <a:spcPct val="0"/>
      </a:spcAft>
      <a:defRPr sz="1600" kern="1200">
        <a:solidFill>
          <a:schemeClr val="tx1"/>
        </a:solidFill>
        <a:latin typeface="Times New Roman" pitchFamily="18" charset="0"/>
        <a:ea typeface="+mn-ea"/>
        <a:cs typeface="+mn-cs"/>
      </a:defRPr>
    </a:lvl1pPr>
    <a:lvl2pPr marL="457200" algn="l" rtl="0" fontAlgn="base">
      <a:spcBef>
        <a:spcPct val="0"/>
      </a:spcBef>
      <a:spcAft>
        <a:spcPct val="0"/>
      </a:spcAft>
      <a:defRPr sz="1600" kern="1200">
        <a:solidFill>
          <a:schemeClr val="tx1"/>
        </a:solidFill>
        <a:latin typeface="Times New Roman" pitchFamily="18" charset="0"/>
        <a:ea typeface="+mn-ea"/>
        <a:cs typeface="+mn-cs"/>
      </a:defRPr>
    </a:lvl2pPr>
    <a:lvl3pPr marL="914400" algn="l" rtl="0" fontAlgn="base">
      <a:spcBef>
        <a:spcPct val="0"/>
      </a:spcBef>
      <a:spcAft>
        <a:spcPct val="0"/>
      </a:spcAft>
      <a:defRPr sz="1600" kern="1200">
        <a:solidFill>
          <a:schemeClr val="tx1"/>
        </a:solidFill>
        <a:latin typeface="Times New Roman" pitchFamily="18" charset="0"/>
        <a:ea typeface="+mn-ea"/>
        <a:cs typeface="+mn-cs"/>
      </a:defRPr>
    </a:lvl3pPr>
    <a:lvl4pPr marL="1371600" algn="l" rtl="0" fontAlgn="base">
      <a:spcBef>
        <a:spcPct val="0"/>
      </a:spcBef>
      <a:spcAft>
        <a:spcPct val="0"/>
      </a:spcAft>
      <a:defRPr sz="1600" kern="1200">
        <a:solidFill>
          <a:schemeClr val="tx1"/>
        </a:solidFill>
        <a:latin typeface="Times New Roman" pitchFamily="18" charset="0"/>
        <a:ea typeface="+mn-ea"/>
        <a:cs typeface="+mn-cs"/>
      </a:defRPr>
    </a:lvl4pPr>
    <a:lvl5pPr marL="1828800" algn="l" rtl="0" fontAlgn="base">
      <a:spcBef>
        <a:spcPct val="0"/>
      </a:spcBef>
      <a:spcAft>
        <a:spcPct val="0"/>
      </a:spcAft>
      <a:defRPr sz="1600" kern="1200">
        <a:solidFill>
          <a:schemeClr val="tx1"/>
        </a:solidFill>
        <a:latin typeface="Times New Roman" pitchFamily="18" charset="0"/>
        <a:ea typeface="+mn-ea"/>
        <a:cs typeface="+mn-cs"/>
      </a:defRPr>
    </a:lvl5pPr>
    <a:lvl6pPr marL="2286000" algn="l" defTabSz="914400" rtl="0" eaLnBrk="1" latinLnBrk="0" hangingPunct="1">
      <a:defRPr sz="1600" kern="1200">
        <a:solidFill>
          <a:schemeClr val="tx1"/>
        </a:solidFill>
        <a:latin typeface="Times New Roman" pitchFamily="18" charset="0"/>
        <a:ea typeface="+mn-ea"/>
        <a:cs typeface="+mn-cs"/>
      </a:defRPr>
    </a:lvl6pPr>
    <a:lvl7pPr marL="2743200" algn="l" defTabSz="914400" rtl="0" eaLnBrk="1" latinLnBrk="0" hangingPunct="1">
      <a:defRPr sz="1600" kern="1200">
        <a:solidFill>
          <a:schemeClr val="tx1"/>
        </a:solidFill>
        <a:latin typeface="Times New Roman" pitchFamily="18" charset="0"/>
        <a:ea typeface="+mn-ea"/>
        <a:cs typeface="+mn-cs"/>
      </a:defRPr>
    </a:lvl7pPr>
    <a:lvl8pPr marL="3200400" algn="l" defTabSz="914400" rtl="0" eaLnBrk="1" latinLnBrk="0" hangingPunct="1">
      <a:defRPr sz="1600" kern="1200">
        <a:solidFill>
          <a:schemeClr val="tx1"/>
        </a:solidFill>
        <a:latin typeface="Times New Roman" pitchFamily="18" charset="0"/>
        <a:ea typeface="+mn-ea"/>
        <a:cs typeface="+mn-cs"/>
      </a:defRPr>
    </a:lvl8pPr>
    <a:lvl9pPr marL="3657600" algn="l" defTabSz="914400" rtl="0" eaLnBrk="1" latinLnBrk="0" hangingPunct="1">
      <a:defRPr sz="16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0000"/>
    <a:srgbClr val="FF0066"/>
    <a:srgbClr val="FF5050"/>
    <a:srgbClr val="FF99FF"/>
    <a:srgbClr val="FFFFCC"/>
    <a:srgbClr val="66FF99"/>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022" autoAdjust="0"/>
  </p:normalViewPr>
  <p:slideViewPr>
    <p:cSldViewPr>
      <p:cViewPr varScale="1">
        <p:scale>
          <a:sx n="76" d="100"/>
          <a:sy n="76" d="100"/>
        </p:scale>
        <p:origin x="1642" y="62"/>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defTabSz="931863">
              <a:defRPr sz="1200">
                <a:latin typeface="Arial" charset="0"/>
              </a:defRPr>
            </a:lvl1pPr>
          </a:lstStyle>
          <a:p>
            <a:pPr>
              <a:defRPr/>
            </a:pPr>
            <a:endParaRPr lang="en-US"/>
          </a:p>
        </p:txBody>
      </p:sp>
      <p:sp>
        <p:nvSpPr>
          <p:cNvPr id="28675" name="Rectangle 3"/>
          <p:cNvSpPr>
            <a:spLocks noGrp="1" noChangeArrowheads="1"/>
          </p:cNvSpPr>
          <p:nvPr>
            <p:ph type="dt" sz="quarter" idx="1"/>
          </p:nvPr>
        </p:nvSpPr>
        <p:spPr bwMode="auto">
          <a:xfrm>
            <a:off x="3971925"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defTabSz="931863">
              <a:defRPr sz="1200">
                <a:latin typeface="Arial" charset="0"/>
              </a:defRPr>
            </a:lvl1pPr>
          </a:lstStyle>
          <a:p>
            <a:pPr>
              <a:defRPr/>
            </a:pPr>
            <a:endParaRPr lang="en-US"/>
          </a:p>
        </p:txBody>
      </p:sp>
      <p:sp>
        <p:nvSpPr>
          <p:cNvPr id="28676" name="Rectangle 4"/>
          <p:cNvSpPr>
            <a:spLocks noGrp="1" noChangeArrowheads="1"/>
          </p:cNvSpPr>
          <p:nvPr>
            <p:ph type="ftr" sz="quarter" idx="2"/>
          </p:nvPr>
        </p:nvSpPr>
        <p:spPr bwMode="auto">
          <a:xfrm>
            <a:off x="0"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defTabSz="931863">
              <a:defRPr sz="1200">
                <a:latin typeface="Arial" charset="0"/>
              </a:defRPr>
            </a:lvl1pPr>
          </a:lstStyle>
          <a:p>
            <a:pPr>
              <a:defRPr/>
            </a:pPr>
            <a:endParaRPr lang="en-US"/>
          </a:p>
        </p:txBody>
      </p:sp>
      <p:sp>
        <p:nvSpPr>
          <p:cNvPr id="28677" name="Rectangle 5"/>
          <p:cNvSpPr>
            <a:spLocks noGrp="1" noChangeArrowheads="1"/>
          </p:cNvSpPr>
          <p:nvPr>
            <p:ph type="sldNum" sz="quarter" idx="3"/>
          </p:nvPr>
        </p:nvSpPr>
        <p:spPr bwMode="auto">
          <a:xfrm>
            <a:off x="3971925"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defTabSz="931863">
              <a:defRPr sz="1200">
                <a:latin typeface="Arial" charset="0"/>
              </a:defRPr>
            </a:lvl1pPr>
          </a:lstStyle>
          <a:p>
            <a:pPr>
              <a:defRPr/>
            </a:pPr>
            <a:fld id="{01196CD9-7F65-4C0D-9B75-1B9004E69BC7}" type="slidenum">
              <a:rPr lang="en-US"/>
              <a:pPr>
                <a:defRPr/>
              </a:pPr>
              <a:t>‹#›</a:t>
            </a:fld>
            <a:endParaRPr lang="en-US"/>
          </a:p>
        </p:txBody>
      </p:sp>
    </p:spTree>
    <p:extLst>
      <p:ext uri="{BB962C8B-B14F-4D97-AF65-F5344CB8AC3E}">
        <p14:creationId xmlns:p14="http://schemas.microsoft.com/office/powerpoint/2010/main" val="40655226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defTabSz="931863">
              <a:defRPr sz="1200">
                <a:latin typeface="Arial" charset="0"/>
              </a:defRPr>
            </a:lvl1pPr>
          </a:lstStyle>
          <a:p>
            <a:pPr>
              <a:defRPr/>
            </a:pPr>
            <a:endParaRPr lang="en-US"/>
          </a:p>
        </p:txBody>
      </p:sp>
      <p:sp>
        <p:nvSpPr>
          <p:cNvPr id="14339" name="Rectangle 3"/>
          <p:cNvSpPr>
            <a:spLocks noGrp="1" noChangeArrowheads="1"/>
          </p:cNvSpPr>
          <p:nvPr>
            <p:ph type="dt" idx="1"/>
          </p:nvPr>
        </p:nvSpPr>
        <p:spPr bwMode="auto">
          <a:xfrm>
            <a:off x="3971925"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defTabSz="931863">
              <a:defRPr sz="1200">
                <a:latin typeface="Arial" charset="0"/>
              </a:defRPr>
            </a:lvl1pPr>
          </a:lstStyle>
          <a:p>
            <a:pPr>
              <a:defRPr/>
            </a:pPr>
            <a:endParaRPr lang="en-US"/>
          </a:p>
        </p:txBody>
      </p:sp>
      <p:sp>
        <p:nvSpPr>
          <p:cNvPr id="1741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4341" name="Rectangle 5"/>
          <p:cNvSpPr>
            <a:spLocks noGrp="1" noChangeArrowheads="1"/>
          </p:cNvSpPr>
          <p:nvPr>
            <p:ph type="body" sz="quarter" idx="3"/>
          </p:nvPr>
        </p:nvSpPr>
        <p:spPr bwMode="auto">
          <a:xfrm>
            <a:off x="935038" y="4416425"/>
            <a:ext cx="5140325"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4342" name="Rectangle 6"/>
          <p:cNvSpPr>
            <a:spLocks noGrp="1" noChangeArrowheads="1"/>
          </p:cNvSpPr>
          <p:nvPr>
            <p:ph type="ftr" sz="quarter" idx="4"/>
          </p:nvPr>
        </p:nvSpPr>
        <p:spPr bwMode="auto">
          <a:xfrm>
            <a:off x="0"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defTabSz="931863">
              <a:defRPr sz="1200">
                <a:latin typeface="Arial" charset="0"/>
              </a:defRPr>
            </a:lvl1pPr>
          </a:lstStyle>
          <a:p>
            <a:pPr>
              <a:defRPr/>
            </a:pPr>
            <a:endParaRPr lang="en-US"/>
          </a:p>
        </p:txBody>
      </p:sp>
      <p:sp>
        <p:nvSpPr>
          <p:cNvPr id="14343" name="Rectangle 7"/>
          <p:cNvSpPr>
            <a:spLocks noGrp="1" noChangeArrowheads="1"/>
          </p:cNvSpPr>
          <p:nvPr>
            <p:ph type="sldNum" sz="quarter" idx="5"/>
          </p:nvPr>
        </p:nvSpPr>
        <p:spPr bwMode="auto">
          <a:xfrm>
            <a:off x="3971925"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defTabSz="931863">
              <a:defRPr sz="1200">
                <a:latin typeface="Arial" charset="0"/>
              </a:defRPr>
            </a:lvl1pPr>
          </a:lstStyle>
          <a:p>
            <a:pPr>
              <a:defRPr/>
            </a:pPr>
            <a:fld id="{F401C53B-87DE-4BCD-8E24-9A71B263B2B6}" type="slidenum">
              <a:rPr lang="en-US"/>
              <a:pPr>
                <a:defRPr/>
              </a:pPr>
              <a:t>‹#›</a:t>
            </a:fld>
            <a:endParaRPr lang="en-US"/>
          </a:p>
        </p:txBody>
      </p:sp>
    </p:spTree>
    <p:extLst>
      <p:ext uri="{BB962C8B-B14F-4D97-AF65-F5344CB8AC3E}">
        <p14:creationId xmlns:p14="http://schemas.microsoft.com/office/powerpoint/2010/main" val="34080010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401C53B-87DE-4BCD-8E24-9A71B263B2B6}" type="slidenum">
              <a:rPr lang="en-US" smtClean="0"/>
              <a:pPr>
                <a:defRPr/>
              </a:pPr>
              <a:t>2</a:t>
            </a:fld>
            <a:endParaRPr lang="en-US" dirty="0"/>
          </a:p>
        </p:txBody>
      </p:sp>
    </p:spTree>
    <p:extLst>
      <p:ext uri="{BB962C8B-B14F-4D97-AF65-F5344CB8AC3E}">
        <p14:creationId xmlns:p14="http://schemas.microsoft.com/office/powerpoint/2010/main" val="20836700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http://www.personal.kent.edu/~rmuhamma/OpSystems/Myos/deadlockCondition.htm</a:t>
            </a:r>
          </a:p>
        </p:txBody>
      </p:sp>
      <p:sp>
        <p:nvSpPr>
          <p:cNvPr id="4" name="Slide Number Placeholder 3"/>
          <p:cNvSpPr>
            <a:spLocks noGrp="1"/>
          </p:cNvSpPr>
          <p:nvPr>
            <p:ph type="sldNum" sz="quarter" idx="10"/>
          </p:nvPr>
        </p:nvSpPr>
        <p:spPr/>
        <p:txBody>
          <a:bodyPr/>
          <a:lstStyle/>
          <a:p>
            <a:pPr>
              <a:defRPr/>
            </a:pPr>
            <a:fld id="{F401C53B-87DE-4BCD-8E24-9A71B263B2B6}" type="slidenum">
              <a:rPr lang="en-US" smtClean="0"/>
              <a:pPr>
                <a:defRPr/>
              </a:pPr>
              <a:t>5</a:t>
            </a:fld>
            <a:endParaRPr lang="en-US"/>
          </a:p>
        </p:txBody>
      </p:sp>
    </p:spTree>
    <p:extLst>
      <p:ext uri="{BB962C8B-B14F-4D97-AF65-F5344CB8AC3E}">
        <p14:creationId xmlns:p14="http://schemas.microsoft.com/office/powerpoint/2010/main" val="22935658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defTabSz="931863" eaLnBrk="0" hangingPunct="0">
              <a:spcBef>
                <a:spcPct val="30000"/>
              </a:spcBef>
              <a:defRPr sz="1200">
                <a:solidFill>
                  <a:schemeClr val="tx1"/>
                </a:solidFill>
                <a:latin typeface="Times New Roman" pitchFamily="18" charset="0"/>
              </a:defRPr>
            </a:lvl1pPr>
            <a:lvl2pPr marL="742950" indent="-285750" defTabSz="931863" eaLnBrk="0" hangingPunct="0">
              <a:spcBef>
                <a:spcPct val="30000"/>
              </a:spcBef>
              <a:defRPr sz="1200">
                <a:solidFill>
                  <a:schemeClr val="tx1"/>
                </a:solidFill>
                <a:latin typeface="Times New Roman" pitchFamily="18" charset="0"/>
              </a:defRPr>
            </a:lvl2pPr>
            <a:lvl3pPr marL="1143000" indent="-228600" defTabSz="931863" eaLnBrk="0" hangingPunct="0">
              <a:spcBef>
                <a:spcPct val="30000"/>
              </a:spcBef>
              <a:defRPr sz="1200">
                <a:solidFill>
                  <a:schemeClr val="tx1"/>
                </a:solidFill>
                <a:latin typeface="Times New Roman" pitchFamily="18" charset="0"/>
              </a:defRPr>
            </a:lvl3pPr>
            <a:lvl4pPr marL="1600200" indent="-228600" defTabSz="931863" eaLnBrk="0" hangingPunct="0">
              <a:spcBef>
                <a:spcPct val="30000"/>
              </a:spcBef>
              <a:defRPr sz="1200">
                <a:solidFill>
                  <a:schemeClr val="tx1"/>
                </a:solidFill>
                <a:latin typeface="Times New Roman" pitchFamily="18" charset="0"/>
              </a:defRPr>
            </a:lvl4pPr>
            <a:lvl5pPr marL="2057400" indent="-228600" defTabSz="931863" eaLnBrk="0" hangingPunct="0">
              <a:spcBef>
                <a:spcPct val="30000"/>
              </a:spcBef>
              <a:defRPr sz="1200">
                <a:solidFill>
                  <a:schemeClr val="tx1"/>
                </a:solidFill>
                <a:latin typeface="Times New Roman" pitchFamily="18" charset="0"/>
              </a:defRPr>
            </a:lvl5pPr>
            <a:lvl6pPr marL="2514600" indent="-228600" defTabSz="931863" eaLnBrk="0" fontAlgn="base" hangingPunct="0">
              <a:spcBef>
                <a:spcPct val="30000"/>
              </a:spcBef>
              <a:spcAft>
                <a:spcPct val="0"/>
              </a:spcAft>
              <a:defRPr sz="1200">
                <a:solidFill>
                  <a:schemeClr val="tx1"/>
                </a:solidFill>
                <a:latin typeface="Times New Roman" pitchFamily="18" charset="0"/>
              </a:defRPr>
            </a:lvl6pPr>
            <a:lvl7pPr marL="2971800" indent="-228600" defTabSz="931863" eaLnBrk="0" fontAlgn="base" hangingPunct="0">
              <a:spcBef>
                <a:spcPct val="30000"/>
              </a:spcBef>
              <a:spcAft>
                <a:spcPct val="0"/>
              </a:spcAft>
              <a:defRPr sz="1200">
                <a:solidFill>
                  <a:schemeClr val="tx1"/>
                </a:solidFill>
                <a:latin typeface="Times New Roman" pitchFamily="18" charset="0"/>
              </a:defRPr>
            </a:lvl7pPr>
            <a:lvl8pPr marL="3429000" indent="-228600" defTabSz="931863" eaLnBrk="0" fontAlgn="base" hangingPunct="0">
              <a:spcBef>
                <a:spcPct val="30000"/>
              </a:spcBef>
              <a:spcAft>
                <a:spcPct val="0"/>
              </a:spcAft>
              <a:defRPr sz="1200">
                <a:solidFill>
                  <a:schemeClr val="tx1"/>
                </a:solidFill>
                <a:latin typeface="Times New Roman" pitchFamily="18" charset="0"/>
              </a:defRPr>
            </a:lvl8pPr>
            <a:lvl9pPr marL="3886200" indent="-228600" defTabSz="93186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39888380-87C7-4687-9A81-8DB897958C13}" type="slidenum">
              <a:rPr lang="en-US" altLang="en-US" smtClean="0">
                <a:latin typeface="Arial" charset="0"/>
              </a:rPr>
              <a:pPr eaLnBrk="1" hangingPunct="1">
                <a:spcBef>
                  <a:spcPct val="0"/>
                </a:spcBef>
              </a:pPr>
              <a:t>12</a:t>
            </a:fld>
            <a:endParaRPr lang="en-US" altLang="en-US" dirty="0">
              <a:latin typeface="Arial" charset="0"/>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defTabSz="931863" eaLnBrk="0" hangingPunct="0">
              <a:spcBef>
                <a:spcPct val="30000"/>
              </a:spcBef>
              <a:defRPr sz="1200">
                <a:solidFill>
                  <a:schemeClr val="tx1"/>
                </a:solidFill>
                <a:latin typeface="Times New Roman" pitchFamily="18" charset="0"/>
              </a:defRPr>
            </a:lvl1pPr>
            <a:lvl2pPr marL="742950" indent="-285750" defTabSz="931863" eaLnBrk="0" hangingPunct="0">
              <a:spcBef>
                <a:spcPct val="30000"/>
              </a:spcBef>
              <a:defRPr sz="1200">
                <a:solidFill>
                  <a:schemeClr val="tx1"/>
                </a:solidFill>
                <a:latin typeface="Times New Roman" pitchFamily="18" charset="0"/>
              </a:defRPr>
            </a:lvl2pPr>
            <a:lvl3pPr marL="1143000" indent="-228600" defTabSz="931863" eaLnBrk="0" hangingPunct="0">
              <a:spcBef>
                <a:spcPct val="30000"/>
              </a:spcBef>
              <a:defRPr sz="1200">
                <a:solidFill>
                  <a:schemeClr val="tx1"/>
                </a:solidFill>
                <a:latin typeface="Times New Roman" pitchFamily="18" charset="0"/>
              </a:defRPr>
            </a:lvl3pPr>
            <a:lvl4pPr marL="1600200" indent="-228600" defTabSz="931863" eaLnBrk="0" hangingPunct="0">
              <a:spcBef>
                <a:spcPct val="30000"/>
              </a:spcBef>
              <a:defRPr sz="1200">
                <a:solidFill>
                  <a:schemeClr val="tx1"/>
                </a:solidFill>
                <a:latin typeface="Times New Roman" pitchFamily="18" charset="0"/>
              </a:defRPr>
            </a:lvl4pPr>
            <a:lvl5pPr marL="2057400" indent="-228600" defTabSz="931863" eaLnBrk="0" hangingPunct="0">
              <a:spcBef>
                <a:spcPct val="30000"/>
              </a:spcBef>
              <a:defRPr sz="1200">
                <a:solidFill>
                  <a:schemeClr val="tx1"/>
                </a:solidFill>
                <a:latin typeface="Times New Roman" pitchFamily="18" charset="0"/>
              </a:defRPr>
            </a:lvl5pPr>
            <a:lvl6pPr marL="2514600" indent="-228600" defTabSz="931863" eaLnBrk="0" fontAlgn="base" hangingPunct="0">
              <a:spcBef>
                <a:spcPct val="30000"/>
              </a:spcBef>
              <a:spcAft>
                <a:spcPct val="0"/>
              </a:spcAft>
              <a:defRPr sz="1200">
                <a:solidFill>
                  <a:schemeClr val="tx1"/>
                </a:solidFill>
                <a:latin typeface="Times New Roman" pitchFamily="18" charset="0"/>
              </a:defRPr>
            </a:lvl6pPr>
            <a:lvl7pPr marL="2971800" indent="-228600" defTabSz="931863" eaLnBrk="0" fontAlgn="base" hangingPunct="0">
              <a:spcBef>
                <a:spcPct val="30000"/>
              </a:spcBef>
              <a:spcAft>
                <a:spcPct val="0"/>
              </a:spcAft>
              <a:defRPr sz="1200">
                <a:solidFill>
                  <a:schemeClr val="tx1"/>
                </a:solidFill>
                <a:latin typeface="Times New Roman" pitchFamily="18" charset="0"/>
              </a:defRPr>
            </a:lvl7pPr>
            <a:lvl8pPr marL="3429000" indent="-228600" defTabSz="931863" eaLnBrk="0" fontAlgn="base" hangingPunct="0">
              <a:spcBef>
                <a:spcPct val="30000"/>
              </a:spcBef>
              <a:spcAft>
                <a:spcPct val="0"/>
              </a:spcAft>
              <a:defRPr sz="1200">
                <a:solidFill>
                  <a:schemeClr val="tx1"/>
                </a:solidFill>
                <a:latin typeface="Times New Roman" pitchFamily="18" charset="0"/>
              </a:defRPr>
            </a:lvl8pPr>
            <a:lvl9pPr marL="3886200" indent="-228600" defTabSz="93186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39888380-87C7-4687-9A81-8DB897958C13}" type="slidenum">
              <a:rPr lang="en-US" altLang="en-US" smtClean="0">
                <a:latin typeface="Arial" charset="0"/>
              </a:rPr>
              <a:pPr eaLnBrk="1" hangingPunct="1">
                <a:spcBef>
                  <a:spcPct val="0"/>
                </a:spcBef>
              </a:pPr>
              <a:t>13</a:t>
            </a:fld>
            <a:endParaRPr lang="en-US" altLang="en-US" dirty="0">
              <a:latin typeface="Arial" charset="0"/>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11349768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defTabSz="931863" eaLnBrk="0" hangingPunct="0">
              <a:spcBef>
                <a:spcPct val="30000"/>
              </a:spcBef>
              <a:defRPr sz="1200">
                <a:solidFill>
                  <a:schemeClr val="tx1"/>
                </a:solidFill>
                <a:latin typeface="Times New Roman" pitchFamily="18" charset="0"/>
              </a:defRPr>
            </a:lvl1pPr>
            <a:lvl2pPr marL="742950" indent="-285750" defTabSz="931863" eaLnBrk="0" hangingPunct="0">
              <a:spcBef>
                <a:spcPct val="30000"/>
              </a:spcBef>
              <a:defRPr sz="1200">
                <a:solidFill>
                  <a:schemeClr val="tx1"/>
                </a:solidFill>
                <a:latin typeface="Times New Roman" pitchFamily="18" charset="0"/>
              </a:defRPr>
            </a:lvl2pPr>
            <a:lvl3pPr marL="1143000" indent="-228600" defTabSz="931863" eaLnBrk="0" hangingPunct="0">
              <a:spcBef>
                <a:spcPct val="30000"/>
              </a:spcBef>
              <a:defRPr sz="1200">
                <a:solidFill>
                  <a:schemeClr val="tx1"/>
                </a:solidFill>
                <a:latin typeface="Times New Roman" pitchFamily="18" charset="0"/>
              </a:defRPr>
            </a:lvl3pPr>
            <a:lvl4pPr marL="1600200" indent="-228600" defTabSz="931863" eaLnBrk="0" hangingPunct="0">
              <a:spcBef>
                <a:spcPct val="30000"/>
              </a:spcBef>
              <a:defRPr sz="1200">
                <a:solidFill>
                  <a:schemeClr val="tx1"/>
                </a:solidFill>
                <a:latin typeface="Times New Roman" pitchFamily="18" charset="0"/>
              </a:defRPr>
            </a:lvl4pPr>
            <a:lvl5pPr marL="2057400" indent="-228600" defTabSz="931863" eaLnBrk="0" hangingPunct="0">
              <a:spcBef>
                <a:spcPct val="30000"/>
              </a:spcBef>
              <a:defRPr sz="1200">
                <a:solidFill>
                  <a:schemeClr val="tx1"/>
                </a:solidFill>
                <a:latin typeface="Times New Roman" pitchFamily="18" charset="0"/>
              </a:defRPr>
            </a:lvl5pPr>
            <a:lvl6pPr marL="2514600" indent="-228600" defTabSz="931863" eaLnBrk="0" fontAlgn="base" hangingPunct="0">
              <a:spcBef>
                <a:spcPct val="30000"/>
              </a:spcBef>
              <a:spcAft>
                <a:spcPct val="0"/>
              </a:spcAft>
              <a:defRPr sz="1200">
                <a:solidFill>
                  <a:schemeClr val="tx1"/>
                </a:solidFill>
                <a:latin typeface="Times New Roman" pitchFamily="18" charset="0"/>
              </a:defRPr>
            </a:lvl6pPr>
            <a:lvl7pPr marL="2971800" indent="-228600" defTabSz="931863" eaLnBrk="0" fontAlgn="base" hangingPunct="0">
              <a:spcBef>
                <a:spcPct val="30000"/>
              </a:spcBef>
              <a:spcAft>
                <a:spcPct val="0"/>
              </a:spcAft>
              <a:defRPr sz="1200">
                <a:solidFill>
                  <a:schemeClr val="tx1"/>
                </a:solidFill>
                <a:latin typeface="Times New Roman" pitchFamily="18" charset="0"/>
              </a:defRPr>
            </a:lvl7pPr>
            <a:lvl8pPr marL="3429000" indent="-228600" defTabSz="931863" eaLnBrk="0" fontAlgn="base" hangingPunct="0">
              <a:spcBef>
                <a:spcPct val="30000"/>
              </a:spcBef>
              <a:spcAft>
                <a:spcPct val="0"/>
              </a:spcAft>
              <a:defRPr sz="1200">
                <a:solidFill>
                  <a:schemeClr val="tx1"/>
                </a:solidFill>
                <a:latin typeface="Times New Roman" pitchFamily="18" charset="0"/>
              </a:defRPr>
            </a:lvl8pPr>
            <a:lvl9pPr marL="3886200" indent="-228600" defTabSz="93186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2346BF18-4FDC-4EB5-80CD-E6122A3E356D}" type="slidenum">
              <a:rPr lang="en-US" altLang="en-US" smtClean="0">
                <a:latin typeface="Arial" charset="0"/>
              </a:rPr>
              <a:pPr eaLnBrk="1" hangingPunct="1">
                <a:spcBef>
                  <a:spcPct val="0"/>
                </a:spcBef>
              </a:pPr>
              <a:t>14</a:t>
            </a:fld>
            <a:endParaRPr lang="en-US" altLang="en-US">
              <a:latin typeface="Arial" charset="0"/>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401C53B-87DE-4BCD-8E24-9A71B263B2B6}" type="slidenum">
              <a:rPr lang="en-US" smtClean="0"/>
              <a:pPr>
                <a:defRPr/>
              </a:pPr>
              <a:t>16</a:t>
            </a:fld>
            <a:endParaRPr lang="en-US"/>
          </a:p>
        </p:txBody>
      </p:sp>
    </p:spTree>
    <p:extLst>
      <p:ext uri="{BB962C8B-B14F-4D97-AF65-F5344CB8AC3E}">
        <p14:creationId xmlns:p14="http://schemas.microsoft.com/office/powerpoint/2010/main" val="2633789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Blocaje</a:t>
            </a:r>
          </a:p>
        </p:txBody>
      </p:sp>
      <p:sp>
        <p:nvSpPr>
          <p:cNvPr id="6" name="Rectangle 6"/>
          <p:cNvSpPr>
            <a:spLocks noGrp="1" noChangeArrowheads="1"/>
          </p:cNvSpPr>
          <p:nvPr>
            <p:ph type="sldNum" sz="quarter" idx="12"/>
          </p:nvPr>
        </p:nvSpPr>
        <p:spPr>
          <a:ln/>
        </p:spPr>
        <p:txBody>
          <a:bodyPr/>
          <a:lstStyle>
            <a:lvl1pPr>
              <a:defRPr/>
            </a:lvl1pPr>
          </a:lstStyle>
          <a:p>
            <a:pPr>
              <a:defRPr/>
            </a:pPr>
            <a:fld id="{FAE7BD06-4B3D-4C91-824A-48034F0A46D4}" type="slidenum">
              <a:rPr lang="en-US"/>
              <a:pPr>
                <a:defRPr/>
              </a:pPr>
              <a:t>‹#›</a:t>
            </a:fld>
            <a:endParaRPr lang="en-US"/>
          </a:p>
        </p:txBody>
      </p:sp>
    </p:spTree>
    <p:extLst>
      <p:ext uri="{BB962C8B-B14F-4D97-AF65-F5344CB8AC3E}">
        <p14:creationId xmlns:p14="http://schemas.microsoft.com/office/powerpoint/2010/main" val="1253740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Blocaje</a:t>
            </a:r>
          </a:p>
        </p:txBody>
      </p:sp>
      <p:sp>
        <p:nvSpPr>
          <p:cNvPr id="6" name="Rectangle 6"/>
          <p:cNvSpPr>
            <a:spLocks noGrp="1" noChangeArrowheads="1"/>
          </p:cNvSpPr>
          <p:nvPr>
            <p:ph type="sldNum" sz="quarter" idx="12"/>
          </p:nvPr>
        </p:nvSpPr>
        <p:spPr>
          <a:ln/>
        </p:spPr>
        <p:txBody>
          <a:bodyPr/>
          <a:lstStyle>
            <a:lvl1pPr>
              <a:defRPr/>
            </a:lvl1pPr>
          </a:lstStyle>
          <a:p>
            <a:pPr>
              <a:defRPr/>
            </a:pPr>
            <a:fld id="{1727BBCF-F919-4983-9440-E458C4FD7528}" type="slidenum">
              <a:rPr lang="en-US"/>
              <a:pPr>
                <a:defRPr/>
              </a:pPr>
              <a:t>‹#›</a:t>
            </a:fld>
            <a:endParaRPr lang="en-US"/>
          </a:p>
        </p:txBody>
      </p:sp>
    </p:spTree>
    <p:extLst>
      <p:ext uri="{BB962C8B-B14F-4D97-AF65-F5344CB8AC3E}">
        <p14:creationId xmlns:p14="http://schemas.microsoft.com/office/powerpoint/2010/main" val="1705595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Blocaje</a:t>
            </a:r>
          </a:p>
        </p:txBody>
      </p:sp>
      <p:sp>
        <p:nvSpPr>
          <p:cNvPr id="6" name="Rectangle 6"/>
          <p:cNvSpPr>
            <a:spLocks noGrp="1" noChangeArrowheads="1"/>
          </p:cNvSpPr>
          <p:nvPr>
            <p:ph type="sldNum" sz="quarter" idx="12"/>
          </p:nvPr>
        </p:nvSpPr>
        <p:spPr>
          <a:ln/>
        </p:spPr>
        <p:txBody>
          <a:bodyPr/>
          <a:lstStyle>
            <a:lvl1pPr>
              <a:defRPr/>
            </a:lvl1pPr>
          </a:lstStyle>
          <a:p>
            <a:pPr>
              <a:defRPr/>
            </a:pPr>
            <a:fld id="{A2320718-5806-4687-B331-CA19894367F3}" type="slidenum">
              <a:rPr lang="en-US"/>
              <a:pPr>
                <a:defRPr/>
              </a:pPr>
              <a:t>‹#›</a:t>
            </a:fld>
            <a:endParaRPr lang="en-US"/>
          </a:p>
        </p:txBody>
      </p:sp>
    </p:spTree>
    <p:extLst>
      <p:ext uri="{BB962C8B-B14F-4D97-AF65-F5344CB8AC3E}">
        <p14:creationId xmlns:p14="http://schemas.microsoft.com/office/powerpoint/2010/main" val="3126694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Blocaje</a:t>
            </a:r>
          </a:p>
        </p:txBody>
      </p:sp>
      <p:sp>
        <p:nvSpPr>
          <p:cNvPr id="6" name="Rectangle 6"/>
          <p:cNvSpPr>
            <a:spLocks noGrp="1" noChangeArrowheads="1"/>
          </p:cNvSpPr>
          <p:nvPr>
            <p:ph type="sldNum" sz="quarter" idx="12"/>
          </p:nvPr>
        </p:nvSpPr>
        <p:spPr>
          <a:ln/>
        </p:spPr>
        <p:txBody>
          <a:bodyPr/>
          <a:lstStyle>
            <a:lvl1pPr>
              <a:defRPr/>
            </a:lvl1pPr>
          </a:lstStyle>
          <a:p>
            <a:pPr>
              <a:defRPr/>
            </a:pPr>
            <a:fld id="{B3019004-EA0C-4B8D-ADD7-816721327C08}" type="slidenum">
              <a:rPr lang="en-US"/>
              <a:pPr>
                <a:defRPr/>
              </a:pPr>
              <a:t>‹#›</a:t>
            </a:fld>
            <a:endParaRPr lang="en-US"/>
          </a:p>
        </p:txBody>
      </p:sp>
    </p:spTree>
    <p:extLst>
      <p:ext uri="{BB962C8B-B14F-4D97-AF65-F5344CB8AC3E}">
        <p14:creationId xmlns:p14="http://schemas.microsoft.com/office/powerpoint/2010/main" val="4084963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Blocaje</a:t>
            </a:r>
          </a:p>
        </p:txBody>
      </p:sp>
      <p:sp>
        <p:nvSpPr>
          <p:cNvPr id="6" name="Rectangle 6"/>
          <p:cNvSpPr>
            <a:spLocks noGrp="1" noChangeArrowheads="1"/>
          </p:cNvSpPr>
          <p:nvPr>
            <p:ph type="sldNum" sz="quarter" idx="12"/>
          </p:nvPr>
        </p:nvSpPr>
        <p:spPr>
          <a:ln/>
        </p:spPr>
        <p:txBody>
          <a:bodyPr/>
          <a:lstStyle>
            <a:lvl1pPr>
              <a:defRPr/>
            </a:lvl1pPr>
          </a:lstStyle>
          <a:p>
            <a:pPr>
              <a:defRPr/>
            </a:pPr>
            <a:fld id="{45A1BEC8-26BA-479F-BB26-5FB6CC5715CD}" type="slidenum">
              <a:rPr lang="en-US"/>
              <a:pPr>
                <a:defRPr/>
              </a:pPr>
              <a:t>‹#›</a:t>
            </a:fld>
            <a:endParaRPr lang="en-US"/>
          </a:p>
        </p:txBody>
      </p:sp>
    </p:spTree>
    <p:extLst>
      <p:ext uri="{BB962C8B-B14F-4D97-AF65-F5344CB8AC3E}">
        <p14:creationId xmlns:p14="http://schemas.microsoft.com/office/powerpoint/2010/main" val="326743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Blocaje</a:t>
            </a:r>
          </a:p>
        </p:txBody>
      </p:sp>
      <p:sp>
        <p:nvSpPr>
          <p:cNvPr id="7" name="Rectangle 6"/>
          <p:cNvSpPr>
            <a:spLocks noGrp="1" noChangeArrowheads="1"/>
          </p:cNvSpPr>
          <p:nvPr>
            <p:ph type="sldNum" sz="quarter" idx="12"/>
          </p:nvPr>
        </p:nvSpPr>
        <p:spPr>
          <a:ln/>
        </p:spPr>
        <p:txBody>
          <a:bodyPr/>
          <a:lstStyle>
            <a:lvl1pPr>
              <a:defRPr/>
            </a:lvl1pPr>
          </a:lstStyle>
          <a:p>
            <a:pPr>
              <a:defRPr/>
            </a:pPr>
            <a:fld id="{148990E5-66E2-48C4-9E5A-40836E3A0E87}" type="slidenum">
              <a:rPr lang="en-US"/>
              <a:pPr>
                <a:defRPr/>
              </a:pPr>
              <a:t>‹#›</a:t>
            </a:fld>
            <a:endParaRPr lang="en-US"/>
          </a:p>
        </p:txBody>
      </p:sp>
    </p:spTree>
    <p:extLst>
      <p:ext uri="{BB962C8B-B14F-4D97-AF65-F5344CB8AC3E}">
        <p14:creationId xmlns:p14="http://schemas.microsoft.com/office/powerpoint/2010/main" val="345415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Blocaje</a:t>
            </a:r>
          </a:p>
        </p:txBody>
      </p:sp>
      <p:sp>
        <p:nvSpPr>
          <p:cNvPr id="9" name="Rectangle 6"/>
          <p:cNvSpPr>
            <a:spLocks noGrp="1" noChangeArrowheads="1"/>
          </p:cNvSpPr>
          <p:nvPr>
            <p:ph type="sldNum" sz="quarter" idx="12"/>
          </p:nvPr>
        </p:nvSpPr>
        <p:spPr>
          <a:ln/>
        </p:spPr>
        <p:txBody>
          <a:bodyPr/>
          <a:lstStyle>
            <a:lvl1pPr>
              <a:defRPr/>
            </a:lvl1pPr>
          </a:lstStyle>
          <a:p>
            <a:pPr>
              <a:defRPr/>
            </a:pPr>
            <a:fld id="{400B0117-4020-44C0-A020-FC88B6D735E6}" type="slidenum">
              <a:rPr lang="en-US"/>
              <a:pPr>
                <a:defRPr/>
              </a:pPr>
              <a:t>‹#›</a:t>
            </a:fld>
            <a:endParaRPr lang="en-US"/>
          </a:p>
        </p:txBody>
      </p:sp>
    </p:spTree>
    <p:extLst>
      <p:ext uri="{BB962C8B-B14F-4D97-AF65-F5344CB8AC3E}">
        <p14:creationId xmlns:p14="http://schemas.microsoft.com/office/powerpoint/2010/main" val="3997895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Blocaje</a:t>
            </a:r>
          </a:p>
        </p:txBody>
      </p:sp>
      <p:sp>
        <p:nvSpPr>
          <p:cNvPr id="5" name="Rectangle 6"/>
          <p:cNvSpPr>
            <a:spLocks noGrp="1" noChangeArrowheads="1"/>
          </p:cNvSpPr>
          <p:nvPr>
            <p:ph type="sldNum" sz="quarter" idx="12"/>
          </p:nvPr>
        </p:nvSpPr>
        <p:spPr>
          <a:ln/>
        </p:spPr>
        <p:txBody>
          <a:bodyPr/>
          <a:lstStyle>
            <a:lvl1pPr>
              <a:defRPr/>
            </a:lvl1pPr>
          </a:lstStyle>
          <a:p>
            <a:pPr>
              <a:defRPr/>
            </a:pPr>
            <a:fld id="{483A1BFD-9081-4F3A-B275-BBA8AF81AF57}" type="slidenum">
              <a:rPr lang="en-US"/>
              <a:pPr>
                <a:defRPr/>
              </a:pPr>
              <a:t>‹#›</a:t>
            </a:fld>
            <a:endParaRPr lang="en-US"/>
          </a:p>
        </p:txBody>
      </p:sp>
    </p:spTree>
    <p:extLst>
      <p:ext uri="{BB962C8B-B14F-4D97-AF65-F5344CB8AC3E}">
        <p14:creationId xmlns:p14="http://schemas.microsoft.com/office/powerpoint/2010/main" val="3828726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Blocaje</a:t>
            </a:r>
          </a:p>
        </p:txBody>
      </p:sp>
      <p:sp>
        <p:nvSpPr>
          <p:cNvPr id="4" name="Rectangle 6"/>
          <p:cNvSpPr>
            <a:spLocks noGrp="1" noChangeArrowheads="1"/>
          </p:cNvSpPr>
          <p:nvPr>
            <p:ph type="sldNum" sz="quarter" idx="12"/>
          </p:nvPr>
        </p:nvSpPr>
        <p:spPr>
          <a:ln/>
        </p:spPr>
        <p:txBody>
          <a:bodyPr/>
          <a:lstStyle>
            <a:lvl1pPr>
              <a:defRPr/>
            </a:lvl1pPr>
          </a:lstStyle>
          <a:p>
            <a:pPr>
              <a:defRPr/>
            </a:pPr>
            <a:fld id="{659E35E4-8F40-4CC8-AE9A-6970B1840ACB}" type="slidenum">
              <a:rPr lang="en-US"/>
              <a:pPr>
                <a:defRPr/>
              </a:pPr>
              <a:t>‹#›</a:t>
            </a:fld>
            <a:endParaRPr lang="en-US"/>
          </a:p>
        </p:txBody>
      </p:sp>
    </p:spTree>
    <p:extLst>
      <p:ext uri="{BB962C8B-B14F-4D97-AF65-F5344CB8AC3E}">
        <p14:creationId xmlns:p14="http://schemas.microsoft.com/office/powerpoint/2010/main" val="2150434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Blocaje</a:t>
            </a:r>
          </a:p>
        </p:txBody>
      </p:sp>
      <p:sp>
        <p:nvSpPr>
          <p:cNvPr id="7" name="Rectangle 6"/>
          <p:cNvSpPr>
            <a:spLocks noGrp="1" noChangeArrowheads="1"/>
          </p:cNvSpPr>
          <p:nvPr>
            <p:ph type="sldNum" sz="quarter" idx="12"/>
          </p:nvPr>
        </p:nvSpPr>
        <p:spPr>
          <a:ln/>
        </p:spPr>
        <p:txBody>
          <a:bodyPr/>
          <a:lstStyle>
            <a:lvl1pPr>
              <a:defRPr/>
            </a:lvl1pPr>
          </a:lstStyle>
          <a:p>
            <a:pPr>
              <a:defRPr/>
            </a:pPr>
            <a:fld id="{B21B6006-BF89-4A54-BD74-FFE84B8226EF}" type="slidenum">
              <a:rPr lang="en-US"/>
              <a:pPr>
                <a:defRPr/>
              </a:pPr>
              <a:t>‹#›</a:t>
            </a:fld>
            <a:endParaRPr lang="en-US"/>
          </a:p>
        </p:txBody>
      </p:sp>
    </p:spTree>
    <p:extLst>
      <p:ext uri="{BB962C8B-B14F-4D97-AF65-F5344CB8AC3E}">
        <p14:creationId xmlns:p14="http://schemas.microsoft.com/office/powerpoint/2010/main" val="20403844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Blocaje</a:t>
            </a:r>
          </a:p>
        </p:txBody>
      </p:sp>
      <p:sp>
        <p:nvSpPr>
          <p:cNvPr id="7" name="Rectangle 6"/>
          <p:cNvSpPr>
            <a:spLocks noGrp="1" noChangeArrowheads="1"/>
          </p:cNvSpPr>
          <p:nvPr>
            <p:ph type="sldNum" sz="quarter" idx="12"/>
          </p:nvPr>
        </p:nvSpPr>
        <p:spPr>
          <a:ln/>
        </p:spPr>
        <p:txBody>
          <a:bodyPr/>
          <a:lstStyle>
            <a:lvl1pPr>
              <a:defRPr/>
            </a:lvl1pPr>
          </a:lstStyle>
          <a:p>
            <a:pPr>
              <a:defRPr/>
            </a:pPr>
            <a:fld id="{6F6E89E0-3ABC-40D3-997A-B505435F2889}" type="slidenum">
              <a:rPr lang="en-US"/>
              <a:pPr>
                <a:defRPr/>
              </a:pPr>
              <a:t>‹#›</a:t>
            </a:fld>
            <a:endParaRPr lang="en-US"/>
          </a:p>
        </p:txBody>
      </p:sp>
    </p:spTree>
    <p:extLst>
      <p:ext uri="{BB962C8B-B14F-4D97-AF65-F5344CB8AC3E}">
        <p14:creationId xmlns:p14="http://schemas.microsoft.com/office/powerpoint/2010/main" val="388551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b="1">
                <a:latin typeface="+mn-lt"/>
              </a:defRPr>
            </a:lvl1pPr>
          </a:lstStyle>
          <a:p>
            <a:pPr>
              <a:defRPr/>
            </a:pPr>
            <a:r>
              <a:rPr lang="en-US"/>
              <a:t>Blocaje</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b="1">
                <a:latin typeface="+mn-lt"/>
              </a:defRPr>
            </a:lvl1pPr>
          </a:lstStyle>
          <a:p>
            <a:pPr>
              <a:defRPr/>
            </a:pPr>
            <a:fld id="{65DFC764-ED99-4388-A942-6E5DC2BE4A1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informit.com/articles/article.aspx?p=25193"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en.wikipedia.org/wiki/Dining_philosophers_proble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4"/>
          <p:cNvSpPr>
            <a:spLocks noGrp="1"/>
          </p:cNvSpPr>
          <p:nvPr>
            <p:ph type="sldNum" sz="quarter" idx="11"/>
          </p:nvPr>
        </p:nvSpPr>
        <p:spPr>
          <a:noFill/>
        </p:spPr>
        <p:txBody>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fld id="{8D6E1D47-BD45-4DD3-AF0A-4B28FF829A50}" type="slidenum">
              <a:rPr lang="en-US" altLang="en-US">
                <a:latin typeface="Cambria" pitchFamily="18" charset="0"/>
              </a:rPr>
              <a:pPr/>
              <a:t>1</a:t>
            </a:fld>
            <a:endParaRPr lang="en-US" altLang="en-US" dirty="0">
              <a:latin typeface="Cambria" pitchFamily="18" charset="0"/>
            </a:endParaRPr>
          </a:p>
        </p:txBody>
      </p:sp>
      <p:sp>
        <p:nvSpPr>
          <p:cNvPr id="5" name="Rectangle 2"/>
          <p:cNvSpPr txBox="1">
            <a:spLocks noChangeArrowheads="1"/>
          </p:cNvSpPr>
          <p:nvPr/>
        </p:nvSpPr>
        <p:spPr bwMode="auto">
          <a:xfrm>
            <a:off x="304800" y="4953000"/>
            <a:ext cx="84582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fontScale="70000" lnSpcReduction="20000"/>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gn="ctr">
              <a:buFontTx/>
              <a:buNone/>
            </a:pPr>
            <a:r>
              <a:rPr lang="en-US" altLang="en-US" b="1" kern="0" dirty="0">
                <a:solidFill>
                  <a:srgbClr val="FF9933"/>
                </a:solidFill>
                <a:latin typeface="Cambria" panose="02040503050406030204" pitchFamily="18" charset="0"/>
                <a:ea typeface="Cambria" panose="02040503050406030204" pitchFamily="18" charset="0"/>
                <a:cs typeface="Times New Roman" pitchFamily="18" charset="0"/>
              </a:rPr>
              <a:t>Răzvan Daniel ZOTA</a:t>
            </a:r>
          </a:p>
          <a:p>
            <a:pPr algn="ctr">
              <a:buFontTx/>
              <a:buNone/>
            </a:pPr>
            <a:r>
              <a:rPr lang="en-US" altLang="en-US" b="1" kern="0" dirty="0">
                <a:solidFill>
                  <a:srgbClr val="FF9933"/>
                </a:solidFill>
                <a:latin typeface="Cambria" panose="02040503050406030204" pitchFamily="18" charset="0"/>
                <a:ea typeface="Cambria" panose="02040503050406030204" pitchFamily="18" charset="0"/>
                <a:cs typeface="Times New Roman" pitchFamily="18" charset="0"/>
              </a:rPr>
              <a:t>Faculty of Cybernetics, Statistics and Economic Informatics</a:t>
            </a:r>
          </a:p>
          <a:p>
            <a:pPr algn="ctr">
              <a:buFontTx/>
              <a:buNone/>
            </a:pPr>
            <a:r>
              <a:rPr lang="en-US" altLang="en-US" sz="2300" b="1" kern="0" dirty="0">
                <a:solidFill>
                  <a:srgbClr val="FF9933"/>
                </a:solidFill>
                <a:latin typeface="Cambria" panose="02040503050406030204" pitchFamily="18" charset="0"/>
                <a:ea typeface="Cambria" panose="02040503050406030204" pitchFamily="18" charset="0"/>
                <a:cs typeface="Times New Roman" pitchFamily="18" charset="0"/>
              </a:rPr>
              <a:t>zota@ase.ro</a:t>
            </a:r>
          </a:p>
          <a:p>
            <a:pPr algn="ctr">
              <a:buFontTx/>
              <a:buNone/>
            </a:pPr>
            <a:r>
              <a:rPr lang="en-US" altLang="en-US" sz="2300" b="1" kern="0" dirty="0">
                <a:latin typeface="Cambria" panose="02040503050406030204" pitchFamily="18" charset="0"/>
                <a:ea typeface="Cambria" panose="02040503050406030204" pitchFamily="18" charset="0"/>
                <a:cs typeface="Times New Roman" pitchFamily="18" charset="0"/>
              </a:rPr>
              <a:t>http</a:t>
            </a:r>
            <a:r>
              <a:rPr lang="ro-RO" altLang="en-US" sz="2300" b="1" kern="0" dirty="0">
                <a:latin typeface="Cambria" panose="02040503050406030204" pitchFamily="18" charset="0"/>
                <a:ea typeface="Cambria" panose="02040503050406030204" pitchFamily="18" charset="0"/>
                <a:cs typeface="Times New Roman" pitchFamily="18" charset="0"/>
              </a:rPr>
              <a:t>s</a:t>
            </a:r>
            <a:r>
              <a:rPr lang="en-US" altLang="en-US" sz="2300" b="1" kern="0" dirty="0">
                <a:latin typeface="Cambria" panose="02040503050406030204" pitchFamily="18" charset="0"/>
                <a:ea typeface="Cambria" panose="02040503050406030204" pitchFamily="18" charset="0"/>
                <a:cs typeface="Times New Roman" pitchFamily="18" charset="0"/>
              </a:rPr>
              <a:t>://zota.ase.ro/os</a:t>
            </a:r>
            <a:endParaRPr lang="en-US" altLang="en-US" sz="2300" b="1" kern="0" dirty="0">
              <a:solidFill>
                <a:srgbClr val="FF3300"/>
              </a:solidFill>
              <a:latin typeface="Cambria" panose="02040503050406030204" pitchFamily="18" charset="0"/>
              <a:ea typeface="Cambria" panose="02040503050406030204" pitchFamily="18" charset="0"/>
              <a:cs typeface="Times New Roman" pitchFamily="18" charset="0"/>
            </a:endParaRPr>
          </a:p>
        </p:txBody>
      </p:sp>
      <p:sp>
        <p:nvSpPr>
          <p:cNvPr id="7" name="Rectangle 7"/>
          <p:cNvSpPr txBox="1">
            <a:spLocks noChangeArrowheads="1"/>
          </p:cNvSpPr>
          <p:nvPr/>
        </p:nvSpPr>
        <p:spPr>
          <a:xfrm>
            <a:off x="647700" y="2304846"/>
            <a:ext cx="7772400" cy="1143000"/>
          </a:xfrm>
          <a:prstGeom prst="rect">
            <a:avLst/>
          </a:prstGeom>
          <a:noFill/>
        </p:spPr>
        <p:txBody>
          <a:bodyPr vert="horz" lIns="91440" tIns="45720" rIns="91440" bIns="45720" rtlCol="0" anchor="b">
            <a:noAutofit/>
          </a:bodyPr>
          <a:lst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fontAlgn="auto">
              <a:spcBef>
                <a:spcPts val="0"/>
              </a:spcBef>
              <a:spcAft>
                <a:spcPts val="1200"/>
              </a:spcAft>
            </a:pPr>
            <a:r>
              <a:rPr lang="en-US" altLang="en-US" dirty="0">
                <a:solidFill>
                  <a:schemeClr val="tx1"/>
                </a:solidFill>
                <a:latin typeface="Cambria" panose="02040503050406030204" pitchFamily="18" charset="0"/>
                <a:ea typeface="Cambria" panose="02040503050406030204" pitchFamily="18" charset="0"/>
                <a:cs typeface="Times New Roman" pitchFamily="18" charset="0"/>
              </a:rPr>
              <a:t>Operating Systems </a:t>
            </a:r>
          </a:p>
          <a:p>
            <a:pPr algn="ctr" fontAlgn="auto">
              <a:spcBef>
                <a:spcPts val="0"/>
              </a:spcBef>
              <a:spcAft>
                <a:spcPts val="1200"/>
              </a:spcAft>
            </a:pPr>
            <a:r>
              <a:rPr lang="en-US" altLang="en-US" sz="3400" dirty="0">
                <a:solidFill>
                  <a:schemeClr val="tx1"/>
                </a:solidFill>
                <a:latin typeface="Cambria" panose="02040503050406030204" pitchFamily="18" charset="0"/>
                <a:ea typeface="Cambria" panose="02040503050406030204" pitchFamily="18" charset="0"/>
                <a:cs typeface="Times New Roman" pitchFamily="18" charset="0"/>
              </a:rPr>
              <a:t>Course #9</a:t>
            </a:r>
            <a:br>
              <a:rPr lang="en-US" altLang="en-US" sz="3400" dirty="0">
                <a:solidFill>
                  <a:schemeClr val="tx1"/>
                </a:solidFill>
                <a:latin typeface="Cambria" panose="02040503050406030204" pitchFamily="18" charset="0"/>
                <a:ea typeface="Cambria" panose="02040503050406030204" pitchFamily="18" charset="0"/>
                <a:cs typeface="Times New Roman" pitchFamily="18" charset="0"/>
              </a:rPr>
            </a:br>
            <a:r>
              <a:rPr lang="en-US" altLang="en-US" sz="3400" dirty="0">
                <a:solidFill>
                  <a:srgbClr val="FF0000"/>
                </a:solidFill>
                <a:latin typeface="Cambria" panose="02040503050406030204" pitchFamily="18" charset="0"/>
                <a:ea typeface="Cambria" panose="02040503050406030204" pitchFamily="18" charset="0"/>
                <a:cs typeface="Times New Roman" pitchFamily="18" charset="0"/>
              </a:rPr>
              <a:t>Deadlocks</a:t>
            </a:r>
          </a:p>
        </p:txBody>
      </p:sp>
    </p:spTree>
    <p:extLst>
      <p:ext uri="{BB962C8B-B14F-4D97-AF65-F5344CB8AC3E}">
        <p14:creationId xmlns:p14="http://schemas.microsoft.com/office/powerpoint/2010/main" val="16574732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B27CFC24-6016-4359-8FA5-6F5B9E444A15}" type="slidenum">
              <a:rPr lang="en-US">
                <a:latin typeface="Cambria" panose="02040503050406030204" pitchFamily="18" charset="0"/>
              </a:rPr>
              <a:pPr>
                <a:defRPr/>
              </a:pPr>
              <a:t>10</a:t>
            </a:fld>
            <a:endParaRPr lang="en-US">
              <a:latin typeface="Cambria" panose="02040503050406030204" pitchFamily="18" charset="0"/>
            </a:endParaRPr>
          </a:p>
        </p:txBody>
      </p:sp>
      <p:sp>
        <p:nvSpPr>
          <p:cNvPr id="11267" name="Rectangle 3"/>
          <p:cNvSpPr>
            <a:spLocks noGrp="1" noChangeArrowheads="1"/>
          </p:cNvSpPr>
          <p:nvPr>
            <p:ph type="body" idx="1"/>
          </p:nvPr>
        </p:nvSpPr>
        <p:spPr>
          <a:xfrm>
            <a:off x="228600" y="914400"/>
            <a:ext cx="8610600" cy="4114800"/>
          </a:xfrm>
        </p:spPr>
        <p:txBody>
          <a:bodyPr/>
          <a:lstStyle/>
          <a:p>
            <a:pPr marL="0" indent="0" algn="just" eaLnBrk="1" hangingPunct="1">
              <a:lnSpc>
                <a:spcPct val="90000"/>
              </a:lnSpc>
              <a:buFont typeface="Wingdings" pitchFamily="2" charset="2"/>
              <a:buNone/>
            </a:pPr>
            <a:r>
              <a:rPr lang="en-US" altLang="en-US" sz="2200" dirty="0">
                <a:latin typeface="Cambria" panose="02040503050406030204" pitchFamily="18" charset="0"/>
                <a:cs typeface="Times New Roman" pitchFamily="18" charset="0"/>
              </a:rPr>
              <a:t> </a:t>
            </a:r>
            <a:r>
              <a:rPr lang="en-US" altLang="en-US" sz="2200" b="1" dirty="0">
                <a:latin typeface="Cambria" panose="02040503050406030204" pitchFamily="18" charset="0"/>
                <a:cs typeface="Times New Roman" pitchFamily="18" charset="0"/>
              </a:rPr>
              <a:t>No preemption:</a:t>
            </a:r>
            <a:endParaRPr lang="en-US" altLang="en-US" sz="2200" dirty="0">
              <a:latin typeface="Cambria" panose="02040503050406030204" pitchFamily="18" charset="0"/>
              <a:cs typeface="Times New Roman" pitchFamily="18" charset="0"/>
            </a:endParaRPr>
          </a:p>
          <a:p>
            <a:pPr marL="0" indent="0" algn="just" eaLnBrk="1" hangingPunct="1">
              <a:lnSpc>
                <a:spcPct val="90000"/>
              </a:lnSpc>
              <a:buFontTx/>
              <a:buNone/>
            </a:pPr>
            <a:r>
              <a:rPr lang="en-US" altLang="en-US" sz="2200" dirty="0">
                <a:latin typeface="Cambria" panose="02040503050406030204" pitchFamily="18" charset="0"/>
                <a:cs typeface="Times New Roman" pitchFamily="18" charset="0"/>
              </a:rPr>
              <a:t> </a:t>
            </a:r>
          </a:p>
          <a:p>
            <a:pPr marL="857250" lvl="1" indent="-400050" algn="just" eaLnBrk="1" hangingPunct="1">
              <a:lnSpc>
                <a:spcPct val="90000"/>
              </a:lnSpc>
              <a:buFont typeface="Wingdings" pitchFamily="2" charset="2"/>
              <a:buNone/>
            </a:pPr>
            <a:r>
              <a:rPr lang="en-US" altLang="en-US" sz="2200" dirty="0">
                <a:latin typeface="Cambria" panose="02040503050406030204" pitchFamily="18" charset="0"/>
                <a:cs typeface="Times New Roman" pitchFamily="18" charset="0"/>
              </a:rPr>
              <a:t>a) Any assigned resource is freed-up if the process cannot obtain another resource.</a:t>
            </a:r>
          </a:p>
          <a:p>
            <a:pPr marL="857250" lvl="1" indent="-400050" algn="just" eaLnBrk="1" hangingPunct="1">
              <a:lnSpc>
                <a:spcPct val="90000"/>
              </a:lnSpc>
              <a:buFont typeface="Wingdings" pitchFamily="2" charset="2"/>
              <a:buNone/>
            </a:pPr>
            <a:r>
              <a:rPr lang="en-US" altLang="en-US" sz="2200" dirty="0">
                <a:latin typeface="Cambria" panose="02040503050406030204" pitchFamily="18" charset="0"/>
                <a:cs typeface="Times New Roman" pitchFamily="18" charset="0"/>
              </a:rPr>
              <a:t>b)  If a resource is assigned to a process involved in a waiting state for another resource, this is “</a:t>
            </a:r>
            <a:r>
              <a:rPr lang="en-GB" altLang="en-US" sz="2200" dirty="0">
                <a:latin typeface="Cambria" panose="02040503050406030204" pitchFamily="18" charset="0"/>
                <a:cs typeface="Times New Roman" pitchFamily="18" charset="0"/>
              </a:rPr>
              <a:t>stolen</a:t>
            </a:r>
            <a:r>
              <a:rPr lang="ro-RO" altLang="en-US" sz="2200" dirty="0">
                <a:latin typeface="Cambria" panose="02040503050406030204" pitchFamily="18" charset="0"/>
                <a:cs typeface="Times New Roman" pitchFamily="18" charset="0"/>
              </a:rPr>
              <a:t>”</a:t>
            </a:r>
            <a:r>
              <a:rPr lang="en-US" altLang="en-US" sz="2200" dirty="0">
                <a:latin typeface="Cambria" panose="02040503050406030204" pitchFamily="18" charset="0"/>
                <a:cs typeface="Times New Roman" pitchFamily="18" charset="0"/>
              </a:rPr>
              <a:t>.</a:t>
            </a:r>
          </a:p>
          <a:p>
            <a:pPr marL="0" indent="0" algn="just" eaLnBrk="1" hangingPunct="1">
              <a:lnSpc>
                <a:spcPct val="90000"/>
              </a:lnSpc>
              <a:buFontTx/>
              <a:buNone/>
            </a:pPr>
            <a:r>
              <a:rPr lang="en-US" altLang="en-US" sz="2200" dirty="0">
                <a:latin typeface="Cambria" panose="02040503050406030204" pitchFamily="18" charset="0"/>
                <a:cs typeface="Times New Roman" pitchFamily="18" charset="0"/>
              </a:rPr>
              <a:t> </a:t>
            </a:r>
          </a:p>
          <a:p>
            <a:pPr marL="0" indent="0" algn="just" eaLnBrk="1" hangingPunct="1">
              <a:lnSpc>
                <a:spcPct val="90000"/>
              </a:lnSpc>
              <a:buFontTx/>
              <a:buNone/>
            </a:pPr>
            <a:r>
              <a:rPr lang="en-US" altLang="en-US" sz="2200" b="1" dirty="0">
                <a:latin typeface="Cambria" panose="02040503050406030204" pitchFamily="18" charset="0"/>
                <a:cs typeface="Times New Roman" pitchFamily="18" charset="0"/>
              </a:rPr>
              <a:t>Circular waiting:</a:t>
            </a:r>
            <a:endParaRPr lang="en-US" altLang="en-US" sz="2200" dirty="0">
              <a:latin typeface="Cambria" panose="02040503050406030204" pitchFamily="18" charset="0"/>
              <a:cs typeface="Times New Roman" pitchFamily="18" charset="0"/>
            </a:endParaRPr>
          </a:p>
          <a:p>
            <a:pPr marL="0" indent="0" algn="just" eaLnBrk="1" hangingPunct="1">
              <a:lnSpc>
                <a:spcPct val="90000"/>
              </a:lnSpc>
              <a:buFontTx/>
              <a:buNone/>
            </a:pPr>
            <a:r>
              <a:rPr lang="en-US" altLang="en-US" sz="2200" dirty="0">
                <a:latin typeface="Cambria" panose="02040503050406030204" pitchFamily="18" charset="0"/>
                <a:cs typeface="Times New Roman" pitchFamily="18" charset="0"/>
              </a:rPr>
              <a:t> </a:t>
            </a:r>
          </a:p>
          <a:p>
            <a:pPr marL="857250" lvl="1" indent="-400050" algn="just" eaLnBrk="1" hangingPunct="1">
              <a:lnSpc>
                <a:spcPct val="90000"/>
              </a:lnSpc>
              <a:buFont typeface="Wingdings" pitchFamily="2" charset="2"/>
              <a:buNone/>
            </a:pPr>
            <a:r>
              <a:rPr lang="en-US" altLang="en-US" sz="2200" dirty="0">
                <a:latin typeface="Cambria" panose="02040503050406030204" pitchFamily="18" charset="0"/>
                <a:cs typeface="Times New Roman" pitchFamily="18" charset="0"/>
              </a:rPr>
              <a:t>a)   The resources are numbered and their demand is done in ascending order</a:t>
            </a:r>
          </a:p>
          <a:p>
            <a:pPr marL="857250" lvl="1" indent="-400050" algn="just" eaLnBrk="1" hangingPunct="1">
              <a:lnSpc>
                <a:spcPct val="90000"/>
              </a:lnSpc>
              <a:buFont typeface="Wingdings" pitchFamily="2" charset="2"/>
              <a:buNone/>
            </a:pPr>
            <a:r>
              <a:rPr lang="en-US" altLang="en-US" sz="2200" dirty="0">
                <a:latin typeface="Cambria" panose="02040503050406030204" pitchFamily="18" charset="0"/>
                <a:cs typeface="Times New Roman" pitchFamily="18" charset="0"/>
              </a:rPr>
              <a:t>b)   Each of the preventing methods can lead to a low resource utilization. For this reason, prevention is </a:t>
            </a:r>
            <a:r>
              <a:rPr lang="en-US" altLang="en-US" sz="2200" i="1" dirty="0">
                <a:latin typeface="Cambria" panose="02040503050406030204" pitchFamily="18" charset="0"/>
                <a:cs typeface="Times New Roman" pitchFamily="18" charset="0"/>
              </a:rPr>
              <a:t>not necessarily the best method</a:t>
            </a:r>
            <a:r>
              <a:rPr lang="en-US" altLang="en-US" sz="2200" dirty="0">
                <a:latin typeface="Cambria" panose="02040503050406030204" pitchFamily="18" charset="0"/>
                <a:cs typeface="Times New Roman" pitchFamily="18" charset="0"/>
              </a:rPr>
              <a:t> to implement.</a:t>
            </a:r>
          </a:p>
          <a:p>
            <a:pPr marL="857250" lvl="1" indent="-400050" algn="just" eaLnBrk="1" hangingPunct="1">
              <a:lnSpc>
                <a:spcPct val="90000"/>
              </a:lnSpc>
              <a:buFont typeface="Wingdings" pitchFamily="2" charset="2"/>
              <a:buNone/>
            </a:pPr>
            <a:r>
              <a:rPr lang="en-US" altLang="en-US" sz="2200" dirty="0">
                <a:latin typeface="Cambria" panose="02040503050406030204" pitchFamily="18" charset="0"/>
                <a:cs typeface="Times New Roman" pitchFamily="18" charset="0"/>
              </a:rPr>
              <a:t>c)   Prevention is the </a:t>
            </a:r>
            <a:r>
              <a:rPr lang="en-US" altLang="en-US" sz="2200" i="1" dirty="0">
                <a:latin typeface="Cambria" panose="02040503050406030204" pitchFamily="18" charset="0"/>
                <a:cs typeface="Times New Roman" pitchFamily="18" charset="0"/>
              </a:rPr>
              <a:t>easiest</a:t>
            </a:r>
            <a:r>
              <a:rPr lang="en-US" altLang="en-US" sz="2200" dirty="0">
                <a:latin typeface="Cambria" panose="02040503050406030204" pitchFamily="18" charset="0"/>
                <a:cs typeface="Times New Roman" pitchFamily="18" charset="0"/>
              </a:rPr>
              <a:t> method to implement</a:t>
            </a:r>
          </a:p>
          <a:p>
            <a:pPr marL="0" indent="0" algn="just" eaLnBrk="1" hangingPunct="1">
              <a:lnSpc>
                <a:spcPct val="90000"/>
              </a:lnSpc>
              <a:buFontTx/>
              <a:buNone/>
            </a:pPr>
            <a:br>
              <a:rPr lang="en-US" altLang="en-US" sz="2200" dirty="0">
                <a:latin typeface="Cambria" panose="02040503050406030204" pitchFamily="18" charset="0"/>
                <a:cs typeface="Times New Roman" pitchFamily="18" charset="0"/>
              </a:rPr>
            </a:br>
            <a:endParaRPr lang="en-US" altLang="en-US" sz="2200" dirty="0">
              <a:latin typeface="Cambria" panose="02040503050406030204" pitchFamily="18" charset="0"/>
            </a:endParaRPr>
          </a:p>
        </p:txBody>
      </p:sp>
      <p:sp>
        <p:nvSpPr>
          <p:cNvPr id="11268" name="Text Box 7"/>
          <p:cNvSpPr txBox="1">
            <a:spLocks noChangeArrowheads="1"/>
          </p:cNvSpPr>
          <p:nvPr/>
        </p:nvSpPr>
        <p:spPr bwMode="auto">
          <a:xfrm>
            <a:off x="4495800" y="228600"/>
            <a:ext cx="4114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800" b="1" dirty="0">
                <a:solidFill>
                  <a:srgbClr val="FF0000"/>
                </a:solidFill>
                <a:latin typeface="Cambria" panose="02040503050406030204" pitchFamily="18" charset="0"/>
              </a:rPr>
              <a:t>Preventing deadlocks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2C4CAF64-899F-4BCE-9F9C-6B6C24937881}" type="slidenum">
              <a:rPr lang="en-US">
                <a:latin typeface="Cambria" panose="02040503050406030204" pitchFamily="18" charset="0"/>
              </a:rPr>
              <a:pPr>
                <a:defRPr/>
              </a:pPr>
              <a:t>11</a:t>
            </a:fld>
            <a:endParaRPr lang="en-US">
              <a:latin typeface="Cambria" panose="02040503050406030204" pitchFamily="18" charset="0"/>
            </a:endParaRPr>
          </a:p>
        </p:txBody>
      </p:sp>
      <p:sp>
        <p:nvSpPr>
          <p:cNvPr id="12291" name="Rectangle 3"/>
          <p:cNvSpPr>
            <a:spLocks noGrp="1" noChangeArrowheads="1"/>
          </p:cNvSpPr>
          <p:nvPr>
            <p:ph type="body" idx="1"/>
          </p:nvPr>
        </p:nvSpPr>
        <p:spPr>
          <a:xfrm>
            <a:off x="228600" y="838200"/>
            <a:ext cx="8915400" cy="4495800"/>
          </a:xfrm>
        </p:spPr>
        <p:txBody>
          <a:bodyPr/>
          <a:lstStyle/>
          <a:p>
            <a:pPr marL="0" indent="0" algn="just" eaLnBrk="1" hangingPunct="1">
              <a:lnSpc>
                <a:spcPct val="90000"/>
              </a:lnSpc>
              <a:buFontTx/>
              <a:buNone/>
            </a:pPr>
            <a:r>
              <a:rPr lang="en-US" altLang="en-US" sz="2000" dirty="0">
                <a:latin typeface="Cambria" panose="02040503050406030204" pitchFamily="18" charset="0"/>
                <a:cs typeface="Times New Roman" pitchFamily="18" charset="0"/>
              </a:rPr>
              <a:t>If we can know from he beginning the way of using resources, it’s possible to determine if an “unsafe” state may appear.</a:t>
            </a:r>
          </a:p>
          <a:p>
            <a:pPr marL="0" indent="0" algn="just" eaLnBrk="1" hangingPunct="1">
              <a:lnSpc>
                <a:spcPct val="90000"/>
              </a:lnSpc>
              <a:buFontTx/>
              <a:buNone/>
            </a:pPr>
            <a:r>
              <a:rPr lang="en-US" altLang="en-US" sz="2000" dirty="0">
                <a:latin typeface="Cambria" panose="02040503050406030204" pitchFamily="18" charset="0"/>
                <a:cs typeface="Times New Roman" pitchFamily="18" charset="0"/>
              </a:rPr>
              <a:t>The possible states are the following:</a:t>
            </a:r>
          </a:p>
          <a:p>
            <a:pPr marL="0" indent="0" algn="just" eaLnBrk="1" hangingPunct="1">
              <a:lnSpc>
                <a:spcPct val="90000"/>
              </a:lnSpc>
              <a:buFontTx/>
              <a:buNone/>
            </a:pPr>
            <a:r>
              <a:rPr lang="en-US" altLang="en-US" sz="2000" dirty="0">
                <a:latin typeface="Cambria" panose="02040503050406030204" pitchFamily="18" charset="0"/>
                <a:cs typeface="Times New Roman" pitchFamily="18" charset="0"/>
              </a:rPr>
              <a:t> </a:t>
            </a:r>
          </a:p>
          <a:p>
            <a:pPr marL="2057400" lvl="1" indent="-1600200" algn="just" eaLnBrk="1" hangingPunct="1">
              <a:lnSpc>
                <a:spcPct val="90000"/>
              </a:lnSpc>
              <a:buFontTx/>
              <a:buNone/>
            </a:pPr>
            <a:r>
              <a:rPr lang="en-US" altLang="en-US" sz="2000" b="1" dirty="0">
                <a:latin typeface="Cambria" panose="02040503050406030204" pitchFamily="18" charset="0"/>
                <a:cs typeface="Times New Roman" pitchFamily="18" charset="0"/>
              </a:rPr>
              <a:t>Deadlock</a:t>
            </a:r>
            <a:r>
              <a:rPr lang="en-US" altLang="en-US" sz="2000" dirty="0">
                <a:latin typeface="Cambria" panose="02040503050406030204" pitchFamily="18" charset="0"/>
                <a:cs typeface="Times New Roman" pitchFamily="18" charset="0"/>
              </a:rPr>
              <a:t> 	Nothing “constructive” can be done furthermore</a:t>
            </a:r>
          </a:p>
          <a:p>
            <a:pPr marL="2057400" lvl="1" indent="-1600200" algn="just" eaLnBrk="1" hangingPunct="1">
              <a:lnSpc>
                <a:spcPct val="90000"/>
              </a:lnSpc>
              <a:buFontTx/>
              <a:buNone/>
            </a:pPr>
            <a:r>
              <a:rPr lang="en-US" altLang="en-US" sz="2000" dirty="0">
                <a:latin typeface="Cambria" panose="02040503050406030204" pitchFamily="18" charset="0"/>
                <a:cs typeface="Times New Roman" pitchFamily="18" charset="0"/>
              </a:rPr>
              <a:t> </a:t>
            </a:r>
          </a:p>
          <a:p>
            <a:pPr marL="2057400" lvl="1" indent="-1600200" algn="just" eaLnBrk="1" hangingPunct="1">
              <a:lnSpc>
                <a:spcPct val="90000"/>
              </a:lnSpc>
              <a:buFontTx/>
              <a:buNone/>
            </a:pPr>
            <a:r>
              <a:rPr lang="en-US" altLang="en-US" sz="2000" b="1" dirty="0">
                <a:latin typeface="Cambria" panose="02040503050406030204" pitchFamily="18" charset="0"/>
                <a:cs typeface="Times New Roman" pitchFamily="18" charset="0"/>
              </a:rPr>
              <a:t>Unsafe state </a:t>
            </a:r>
            <a:r>
              <a:rPr lang="en-US" altLang="en-US" sz="2000" dirty="0">
                <a:latin typeface="Cambria" panose="02040503050406030204" pitchFamily="18" charset="0"/>
                <a:cs typeface="Times New Roman" pitchFamily="18" charset="0"/>
              </a:rPr>
              <a:t>	A state for which a deadlock </a:t>
            </a:r>
            <a:r>
              <a:rPr lang="en-US" altLang="en-US" sz="2000" b="1" i="1" dirty="0">
                <a:latin typeface="Cambria" panose="02040503050406030204" pitchFamily="18" charset="0"/>
                <a:cs typeface="Times New Roman" pitchFamily="18" charset="0"/>
              </a:rPr>
              <a:t>may </a:t>
            </a:r>
            <a:r>
              <a:rPr lang="en-US" altLang="en-US" sz="2000" dirty="0">
                <a:latin typeface="Cambria" panose="02040503050406030204" pitchFamily="18" charset="0"/>
                <a:cs typeface="Times New Roman" pitchFamily="18" charset="0"/>
              </a:rPr>
              <a:t>occur</a:t>
            </a:r>
          </a:p>
          <a:p>
            <a:pPr marL="2057400" lvl="1" indent="-1600200" algn="just" eaLnBrk="1" hangingPunct="1">
              <a:lnSpc>
                <a:spcPct val="90000"/>
              </a:lnSpc>
              <a:buFontTx/>
              <a:buNone/>
            </a:pPr>
            <a:r>
              <a:rPr lang="en-US" altLang="en-US" sz="2000" dirty="0">
                <a:latin typeface="Cambria" panose="02040503050406030204" pitchFamily="18" charset="0"/>
                <a:cs typeface="Times New Roman" pitchFamily="18" charset="0"/>
              </a:rPr>
              <a:t> </a:t>
            </a:r>
          </a:p>
          <a:p>
            <a:pPr marL="2057400" lvl="1" indent="-1600200" algn="just" eaLnBrk="1" hangingPunct="1">
              <a:lnSpc>
                <a:spcPct val="90000"/>
              </a:lnSpc>
              <a:buFontTx/>
              <a:buNone/>
            </a:pPr>
            <a:r>
              <a:rPr lang="en-US" altLang="en-US" sz="2000" b="1" dirty="0">
                <a:latin typeface="Cambria" panose="02040503050406030204" pitchFamily="18" charset="0"/>
                <a:cs typeface="Times New Roman" pitchFamily="18" charset="0"/>
              </a:rPr>
              <a:t>Safe state 	</a:t>
            </a:r>
            <a:r>
              <a:rPr lang="en-US" altLang="en-US" sz="2000" dirty="0">
                <a:latin typeface="Cambria" panose="02040503050406030204" pitchFamily="18" charset="0"/>
                <a:cs typeface="Times New Roman" pitchFamily="18" charset="0"/>
              </a:rPr>
              <a:t>A state is </a:t>
            </a:r>
            <a:r>
              <a:rPr lang="en-US" altLang="en-US" sz="2000" i="1" dirty="0">
                <a:latin typeface="Cambria" panose="02040503050406030204" pitchFamily="18" charset="0"/>
                <a:cs typeface="Times New Roman" pitchFamily="18" charset="0"/>
              </a:rPr>
              <a:t>safe</a:t>
            </a:r>
            <a:r>
              <a:rPr lang="en-US" altLang="en-US" sz="2000" dirty="0">
                <a:latin typeface="Cambria" panose="02040503050406030204" pitchFamily="18" charset="0"/>
                <a:cs typeface="Times New Roman" pitchFamily="18" charset="0"/>
              </a:rPr>
              <a:t> if there is a sequence of processes such as there are enough resources for the first process to finish and each process is finishing and freeing the necessary resources for the next process to finish.</a:t>
            </a:r>
          </a:p>
          <a:p>
            <a:pPr marL="0" indent="0" algn="just" eaLnBrk="1" hangingPunct="1">
              <a:lnSpc>
                <a:spcPct val="90000"/>
              </a:lnSpc>
              <a:buFontTx/>
              <a:buNone/>
            </a:pPr>
            <a:r>
              <a:rPr lang="en-US" altLang="en-US" sz="2000" dirty="0">
                <a:latin typeface="Cambria" panose="02040503050406030204" pitchFamily="18" charset="0"/>
                <a:cs typeface="Times New Roman" pitchFamily="18" charset="0"/>
              </a:rPr>
              <a:t> </a:t>
            </a:r>
          </a:p>
          <a:p>
            <a:pPr marL="0" indent="0" algn="just" eaLnBrk="1" hangingPunct="1">
              <a:lnSpc>
                <a:spcPct val="90000"/>
              </a:lnSpc>
              <a:buFontTx/>
              <a:buNone/>
            </a:pPr>
            <a:r>
              <a:rPr lang="en-US" altLang="en-US" sz="2000" dirty="0">
                <a:latin typeface="Cambria" panose="02040503050406030204" pitchFamily="18" charset="0"/>
                <a:cs typeface="Times New Roman" pitchFamily="18" charset="0"/>
              </a:rPr>
              <a:t>A simple rule may be: </a:t>
            </a:r>
            <a:r>
              <a:rPr lang="ro-RO" altLang="en-US" sz="2000" dirty="0">
                <a:latin typeface="Cambria" panose="02040503050406030204" pitchFamily="18" charset="0"/>
                <a:cs typeface="Times New Roman" pitchFamily="18" charset="0"/>
              </a:rPr>
              <a:t>“</a:t>
            </a:r>
            <a:r>
              <a:rPr lang="en-US" altLang="en-US" sz="2000" dirty="0">
                <a:latin typeface="Cambria" panose="02040503050406030204" pitchFamily="18" charset="0"/>
                <a:cs typeface="Times New Roman" pitchFamily="18" charset="0"/>
              </a:rPr>
              <a:t>if a resource demand allocation may lead to an unsafe state, don’t satisfy that demand</a:t>
            </a:r>
            <a:r>
              <a:rPr lang="ro-RO" altLang="en-US" sz="2000" dirty="0">
                <a:latin typeface="Cambria" panose="02040503050406030204" pitchFamily="18" charset="0"/>
                <a:cs typeface="Times New Roman" pitchFamily="18" charset="0"/>
              </a:rPr>
              <a:t>”</a:t>
            </a:r>
            <a:r>
              <a:rPr lang="en-US" altLang="en-US" sz="2000" dirty="0">
                <a:latin typeface="Cambria" panose="02040503050406030204" pitchFamily="18" charset="0"/>
                <a:cs typeface="Times New Roman" pitchFamily="18" charset="0"/>
              </a:rPr>
              <a:t>.</a:t>
            </a:r>
          </a:p>
          <a:p>
            <a:pPr marL="0" indent="0" algn="just" eaLnBrk="1" hangingPunct="1">
              <a:lnSpc>
                <a:spcPct val="90000"/>
              </a:lnSpc>
              <a:buFontTx/>
              <a:buNone/>
            </a:pPr>
            <a:r>
              <a:rPr lang="en-US" altLang="en-US" sz="2000" dirty="0">
                <a:latin typeface="Cambria" panose="02040503050406030204" pitchFamily="18" charset="0"/>
                <a:cs typeface="Times New Roman" pitchFamily="18" charset="0"/>
              </a:rPr>
              <a:t> </a:t>
            </a:r>
          </a:p>
          <a:p>
            <a:pPr marL="0" indent="0" algn="just" eaLnBrk="1" hangingPunct="1">
              <a:lnSpc>
                <a:spcPct val="90000"/>
              </a:lnSpc>
              <a:buFontTx/>
              <a:buNone/>
            </a:pPr>
            <a:r>
              <a:rPr lang="ro-RO" altLang="en-US" sz="2000" b="1" dirty="0">
                <a:solidFill>
                  <a:schemeClr val="accent2"/>
                </a:solidFill>
                <a:latin typeface="Cambria" panose="02040503050406030204" pitchFamily="18" charset="0"/>
                <a:cs typeface="Times New Roman" pitchFamily="18" charset="0"/>
              </a:rPr>
              <a:t>Obs.</a:t>
            </a:r>
            <a:r>
              <a:rPr lang="en-US" altLang="en-US" sz="2000" b="1" dirty="0">
                <a:solidFill>
                  <a:schemeClr val="accent2"/>
                </a:solidFill>
                <a:latin typeface="Cambria" panose="02040503050406030204" pitchFamily="18" charset="0"/>
                <a:cs typeface="Times New Roman" pitchFamily="18" charset="0"/>
              </a:rPr>
              <a:t> All the deadlocks are </a:t>
            </a:r>
            <a:r>
              <a:rPr lang="en-US" altLang="en-US" sz="2000" b="1" i="1" dirty="0">
                <a:solidFill>
                  <a:schemeClr val="accent2"/>
                </a:solidFill>
                <a:latin typeface="Cambria" panose="02040503050406030204" pitchFamily="18" charset="0"/>
                <a:cs typeface="Times New Roman" pitchFamily="18" charset="0"/>
              </a:rPr>
              <a:t>unsafe</a:t>
            </a:r>
            <a:r>
              <a:rPr lang="en-US" altLang="en-US" sz="2000" b="1" dirty="0">
                <a:solidFill>
                  <a:schemeClr val="accent2"/>
                </a:solidFill>
                <a:latin typeface="Cambria" panose="02040503050406030204" pitchFamily="18" charset="0"/>
                <a:cs typeface="Times New Roman" pitchFamily="18" charset="0"/>
              </a:rPr>
              <a:t>, but not all </a:t>
            </a:r>
            <a:r>
              <a:rPr lang="en-US" altLang="en-US" sz="2000" b="1" i="1" dirty="0">
                <a:solidFill>
                  <a:schemeClr val="accent2"/>
                </a:solidFill>
                <a:latin typeface="Cambria" panose="02040503050406030204" pitchFamily="18" charset="0"/>
                <a:cs typeface="Times New Roman" pitchFamily="18" charset="0"/>
              </a:rPr>
              <a:t>unsafe </a:t>
            </a:r>
            <a:r>
              <a:rPr lang="en-US" altLang="en-US" sz="2000" b="1" dirty="0">
                <a:solidFill>
                  <a:schemeClr val="accent2"/>
                </a:solidFill>
                <a:latin typeface="Cambria" panose="02040503050406030204" pitchFamily="18" charset="0"/>
                <a:cs typeface="Times New Roman" pitchFamily="18" charset="0"/>
              </a:rPr>
              <a:t>states are deadlocks</a:t>
            </a:r>
            <a:endParaRPr lang="en-US" altLang="en-US" sz="2000" dirty="0">
              <a:solidFill>
                <a:schemeClr val="accent2"/>
              </a:solidFill>
              <a:latin typeface="Cambria" panose="02040503050406030204" pitchFamily="18" charset="0"/>
            </a:endParaRPr>
          </a:p>
        </p:txBody>
      </p:sp>
      <p:sp>
        <p:nvSpPr>
          <p:cNvPr id="12292" name="Text Box 8"/>
          <p:cNvSpPr txBox="1">
            <a:spLocks noChangeArrowheads="1"/>
          </p:cNvSpPr>
          <p:nvPr/>
        </p:nvSpPr>
        <p:spPr bwMode="auto">
          <a:xfrm>
            <a:off x="4495800" y="196850"/>
            <a:ext cx="4114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800" b="1" dirty="0">
                <a:solidFill>
                  <a:srgbClr val="FF0000"/>
                </a:solidFill>
                <a:latin typeface="Cambria" panose="02040503050406030204" pitchFamily="18" charset="0"/>
              </a:rPr>
              <a:t>Deadlock avoidance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B4B0FF1E-AA29-4D00-A313-C261E316D352}" type="slidenum">
              <a:rPr lang="en-US">
                <a:latin typeface="Cambria" panose="02040503050406030204" pitchFamily="18" charset="0"/>
              </a:rPr>
              <a:pPr>
                <a:defRPr/>
              </a:pPr>
              <a:t>12</a:t>
            </a:fld>
            <a:endParaRPr lang="en-US">
              <a:latin typeface="Cambria" panose="02040503050406030204" pitchFamily="18" charset="0"/>
            </a:endParaRPr>
          </a:p>
        </p:txBody>
      </p:sp>
      <p:sp>
        <p:nvSpPr>
          <p:cNvPr id="13315" name="Rectangle 2"/>
          <p:cNvSpPr>
            <a:spLocks noGrp="1" noChangeArrowheads="1"/>
          </p:cNvSpPr>
          <p:nvPr>
            <p:ph type="body" idx="1"/>
          </p:nvPr>
        </p:nvSpPr>
        <p:spPr>
          <a:xfrm>
            <a:off x="152400" y="1066800"/>
            <a:ext cx="8915400" cy="5410200"/>
          </a:xfrm>
        </p:spPr>
        <p:txBody>
          <a:bodyPr/>
          <a:lstStyle/>
          <a:p>
            <a:pPr marL="0" indent="0" algn="just" eaLnBrk="1" hangingPunct="1">
              <a:lnSpc>
                <a:spcPct val="90000"/>
              </a:lnSpc>
              <a:buFontTx/>
              <a:buNone/>
            </a:pPr>
            <a:r>
              <a:rPr lang="en-US" altLang="en-US" sz="2200" dirty="0">
                <a:latin typeface="Cambria" panose="02040503050406030204" pitchFamily="18" charset="0"/>
                <a:cs typeface="Times New Roman" pitchFamily="18" charset="0"/>
              </a:rPr>
              <a:t>The UNIX/Linux world offers some mechanisms for communication and synchronization between processes:</a:t>
            </a:r>
            <a:endParaRPr lang="ro-RO" altLang="en-US" sz="2200" dirty="0">
              <a:latin typeface="Cambria" panose="02040503050406030204" pitchFamily="18" charset="0"/>
              <a:cs typeface="Times New Roman" pitchFamily="18" charset="0"/>
            </a:endParaRPr>
          </a:p>
          <a:p>
            <a:pPr marL="0" indent="0" algn="just" eaLnBrk="1" hangingPunct="1">
              <a:lnSpc>
                <a:spcPct val="90000"/>
              </a:lnSpc>
              <a:buFontTx/>
              <a:buNone/>
            </a:pPr>
            <a:endParaRPr lang="en-US" altLang="en-US" sz="2200" dirty="0">
              <a:latin typeface="Cambria" panose="02040503050406030204" pitchFamily="18" charset="0"/>
              <a:cs typeface="Times New Roman" pitchFamily="18" charset="0"/>
            </a:endParaRPr>
          </a:p>
          <a:p>
            <a:pPr marL="0" indent="0" algn="just" eaLnBrk="1" hangingPunct="1">
              <a:lnSpc>
                <a:spcPct val="90000"/>
              </a:lnSpc>
            </a:pPr>
            <a:r>
              <a:rPr lang="en-US" altLang="en-US" sz="2200" b="1" dirty="0">
                <a:latin typeface="Cambria" panose="02040503050406030204" pitchFamily="18" charset="0"/>
                <a:cs typeface="Times New Roman" pitchFamily="18" charset="0"/>
              </a:rPr>
              <a:t> Pipes</a:t>
            </a:r>
            <a:r>
              <a:rPr lang="en-US" altLang="en-US" sz="2200" dirty="0">
                <a:latin typeface="Cambria" panose="02040503050406030204" pitchFamily="18" charset="0"/>
                <a:cs typeface="Times New Roman" pitchFamily="18" charset="0"/>
              </a:rPr>
              <a:t> 	</a:t>
            </a:r>
            <a:endParaRPr lang="en-US" altLang="en-US" sz="2200" b="1" dirty="0">
              <a:latin typeface="Cambria" panose="02040503050406030204" pitchFamily="18" charset="0"/>
              <a:cs typeface="Times New Roman" pitchFamily="18" charset="0"/>
            </a:endParaRPr>
          </a:p>
          <a:p>
            <a:pPr marL="0" indent="0" algn="just" eaLnBrk="1" hangingPunct="1">
              <a:lnSpc>
                <a:spcPct val="90000"/>
              </a:lnSpc>
            </a:pPr>
            <a:r>
              <a:rPr lang="en-US" altLang="en-US" sz="2200" b="1" dirty="0">
                <a:latin typeface="Cambria" panose="02040503050406030204" pitchFamily="18" charset="0"/>
                <a:cs typeface="Times New Roman" pitchFamily="18" charset="0"/>
              </a:rPr>
              <a:t> Messages</a:t>
            </a:r>
            <a:endParaRPr lang="en-US" altLang="en-US" sz="2200" dirty="0">
              <a:latin typeface="Cambria" panose="02040503050406030204" pitchFamily="18" charset="0"/>
              <a:cs typeface="Times New Roman" pitchFamily="18" charset="0"/>
            </a:endParaRPr>
          </a:p>
          <a:p>
            <a:pPr marL="0" indent="0" algn="just" eaLnBrk="1" hangingPunct="1">
              <a:lnSpc>
                <a:spcPct val="90000"/>
              </a:lnSpc>
            </a:pPr>
            <a:r>
              <a:rPr lang="en-US" altLang="en-US" sz="2200" b="1" dirty="0">
                <a:latin typeface="Cambria" panose="02040503050406030204" pitchFamily="18" charset="0"/>
                <a:cs typeface="Times New Roman" pitchFamily="18" charset="0"/>
              </a:rPr>
              <a:t> Shared memory</a:t>
            </a:r>
            <a:r>
              <a:rPr lang="en-US" altLang="en-US" sz="2200" dirty="0">
                <a:latin typeface="Cambria" panose="02040503050406030204" pitchFamily="18" charset="0"/>
                <a:cs typeface="Times New Roman" pitchFamily="18" charset="0"/>
              </a:rPr>
              <a:t>	</a:t>
            </a:r>
          </a:p>
          <a:p>
            <a:pPr marL="0" indent="0" algn="just" eaLnBrk="1" hangingPunct="1">
              <a:lnSpc>
                <a:spcPct val="90000"/>
              </a:lnSpc>
            </a:pPr>
            <a:r>
              <a:rPr lang="en-US" altLang="en-US" sz="2200" b="1" dirty="0">
                <a:latin typeface="Cambria" panose="02040503050406030204" pitchFamily="18" charset="0"/>
                <a:cs typeface="Times New Roman" pitchFamily="18" charset="0"/>
              </a:rPr>
              <a:t> Semaphores</a:t>
            </a:r>
            <a:endParaRPr lang="en-US" altLang="en-US" sz="2200" dirty="0">
              <a:latin typeface="Cambria" panose="02040503050406030204" pitchFamily="18" charset="0"/>
              <a:cs typeface="Times New Roman" pitchFamily="18" charset="0"/>
            </a:endParaRPr>
          </a:p>
          <a:p>
            <a:pPr marL="0" indent="0" algn="just" eaLnBrk="1" hangingPunct="1">
              <a:lnSpc>
                <a:spcPct val="90000"/>
              </a:lnSpc>
            </a:pPr>
            <a:r>
              <a:rPr lang="en-US" altLang="en-US" sz="2200" b="1" dirty="0">
                <a:latin typeface="Cambria" panose="02040503050406030204" pitchFamily="18" charset="0"/>
                <a:cs typeface="Times New Roman" pitchFamily="18" charset="0"/>
              </a:rPr>
              <a:t> Signals	</a:t>
            </a:r>
          </a:p>
          <a:p>
            <a:pPr marL="2057400" lvl="1" indent="-1600200" algn="just" eaLnBrk="1" hangingPunct="1">
              <a:lnSpc>
                <a:spcPct val="90000"/>
              </a:lnSpc>
              <a:buFontTx/>
              <a:buNone/>
            </a:pPr>
            <a:endParaRPr lang="en-US" altLang="en-US" sz="2200" b="1" dirty="0">
              <a:latin typeface="Cambria" panose="02040503050406030204" pitchFamily="18" charset="0"/>
              <a:cs typeface="Times New Roman" pitchFamily="18" charset="0"/>
            </a:endParaRPr>
          </a:p>
        </p:txBody>
      </p:sp>
      <p:sp>
        <p:nvSpPr>
          <p:cNvPr id="13316" name="Text Box 3"/>
          <p:cNvSpPr txBox="1">
            <a:spLocks noChangeArrowheads="1"/>
          </p:cNvSpPr>
          <p:nvPr/>
        </p:nvSpPr>
        <p:spPr bwMode="auto">
          <a:xfrm>
            <a:off x="990600" y="196850"/>
            <a:ext cx="7543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800" b="1" dirty="0">
                <a:solidFill>
                  <a:srgbClr val="FF0000"/>
                </a:solidFill>
                <a:latin typeface="Cambria" panose="02040503050406030204" pitchFamily="18" charset="0"/>
              </a:rPr>
              <a:t>Process concurrency in Unix/Linux</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B4B0FF1E-AA29-4D00-A313-C261E316D352}" type="slidenum">
              <a:rPr lang="en-US">
                <a:latin typeface="Cambria" panose="02040503050406030204" pitchFamily="18" charset="0"/>
              </a:rPr>
              <a:pPr>
                <a:defRPr/>
              </a:pPr>
              <a:t>13</a:t>
            </a:fld>
            <a:endParaRPr lang="en-US">
              <a:latin typeface="Cambria" panose="02040503050406030204" pitchFamily="18" charset="0"/>
            </a:endParaRPr>
          </a:p>
        </p:txBody>
      </p:sp>
      <p:sp>
        <p:nvSpPr>
          <p:cNvPr id="13315" name="Rectangle 2"/>
          <p:cNvSpPr>
            <a:spLocks noGrp="1" noChangeArrowheads="1"/>
          </p:cNvSpPr>
          <p:nvPr>
            <p:ph type="body" idx="1"/>
          </p:nvPr>
        </p:nvSpPr>
        <p:spPr>
          <a:xfrm>
            <a:off x="152400" y="1066800"/>
            <a:ext cx="8915400" cy="5410200"/>
          </a:xfrm>
        </p:spPr>
        <p:txBody>
          <a:bodyPr/>
          <a:lstStyle/>
          <a:p>
            <a:pPr marL="2057400" lvl="1" indent="-1600200" algn="just" eaLnBrk="1" hangingPunct="1">
              <a:lnSpc>
                <a:spcPct val="90000"/>
              </a:lnSpc>
              <a:buFontTx/>
              <a:buNone/>
            </a:pPr>
            <a:endParaRPr lang="en-US" altLang="en-US" sz="2200" b="1" dirty="0">
              <a:latin typeface="Cambria" panose="02040503050406030204" pitchFamily="18" charset="0"/>
              <a:cs typeface="Times New Roman" pitchFamily="18" charset="0"/>
            </a:endParaRPr>
          </a:p>
          <a:p>
            <a:pPr marL="0" lvl="1" indent="0" algn="just" eaLnBrk="1" hangingPunct="1">
              <a:lnSpc>
                <a:spcPct val="90000"/>
              </a:lnSpc>
              <a:spcBef>
                <a:spcPts val="0"/>
              </a:spcBef>
              <a:buFontTx/>
              <a:buNone/>
            </a:pPr>
            <a:r>
              <a:rPr lang="en-US" altLang="en-US" sz="2200" b="1" dirty="0">
                <a:latin typeface="Cambria" panose="02040503050406030204" pitchFamily="18" charset="0"/>
                <a:cs typeface="Times New Roman" pitchFamily="18" charset="0"/>
              </a:rPr>
              <a:t>Pipes </a:t>
            </a:r>
            <a:r>
              <a:rPr lang="en-US" altLang="en-US" sz="2200" dirty="0">
                <a:latin typeface="Cambria" panose="02040503050406030204" pitchFamily="18" charset="0"/>
                <a:cs typeface="Times New Roman" pitchFamily="18" charset="0"/>
              </a:rPr>
              <a:t>– a pipe represents a </a:t>
            </a:r>
            <a:r>
              <a:rPr lang="en-US" altLang="en-US" sz="2200" i="1" dirty="0">
                <a:latin typeface="Cambria" panose="02040503050406030204" pitchFamily="18" charset="0"/>
                <a:cs typeface="Times New Roman" pitchFamily="18" charset="0"/>
              </a:rPr>
              <a:t>circular buffer</a:t>
            </a:r>
            <a:r>
              <a:rPr lang="en-US" altLang="en-US" sz="2200" dirty="0">
                <a:latin typeface="Cambria" panose="02040503050406030204" pitchFamily="18" charset="0"/>
                <a:cs typeface="Times New Roman" pitchFamily="18" charset="0"/>
              </a:rPr>
              <a:t> that enables the communication between two processes using the “producer-consumer” pattern – a FIFO queue where a process sends a message to another process</a:t>
            </a:r>
            <a:r>
              <a:rPr lang="ro-RO" altLang="en-US" sz="2200" dirty="0">
                <a:latin typeface="Cambria" panose="02040503050406030204" pitchFamily="18" charset="0"/>
                <a:cs typeface="Times New Roman" pitchFamily="18" charset="0"/>
              </a:rPr>
              <a:t>.</a:t>
            </a:r>
            <a:r>
              <a:rPr lang="en-US" altLang="en-US" sz="2200" dirty="0">
                <a:latin typeface="Cambria" panose="02040503050406030204" pitchFamily="18" charset="0"/>
                <a:cs typeface="Times New Roman" pitchFamily="18" charset="0"/>
              </a:rPr>
              <a:t> When a </a:t>
            </a:r>
            <a:r>
              <a:rPr lang="ro-RO" altLang="en-US" sz="2200" i="1" dirty="0">
                <a:latin typeface="Cambria" panose="02040503050406030204" pitchFamily="18" charset="0"/>
                <a:cs typeface="Times New Roman" pitchFamily="18" charset="0"/>
              </a:rPr>
              <a:t>pipe</a:t>
            </a:r>
            <a:r>
              <a:rPr lang="en-US" altLang="en-US" sz="2200" dirty="0">
                <a:latin typeface="Cambria" panose="02040503050406030204" pitchFamily="18" charset="0"/>
                <a:cs typeface="Times New Roman" pitchFamily="18" charset="0"/>
              </a:rPr>
              <a:t> is created, it has a fixed dimension in bytes</a:t>
            </a:r>
            <a:r>
              <a:rPr lang="ro-RO" altLang="en-US" sz="2200" dirty="0">
                <a:latin typeface="Cambria" panose="02040503050406030204" pitchFamily="18" charset="0"/>
                <a:cs typeface="Times New Roman" pitchFamily="18" charset="0"/>
              </a:rPr>
              <a:t>.</a:t>
            </a:r>
            <a:r>
              <a:rPr lang="en-US" altLang="en-US" sz="2200" dirty="0">
                <a:latin typeface="Cambria" panose="02040503050406030204" pitchFamily="18" charset="0"/>
                <a:cs typeface="Times New Roman" pitchFamily="18" charset="0"/>
              </a:rPr>
              <a:t> </a:t>
            </a:r>
            <a:endParaRPr lang="ro-RO" altLang="en-US" sz="2200" dirty="0">
              <a:latin typeface="Cambria" panose="02040503050406030204" pitchFamily="18" charset="0"/>
              <a:cs typeface="Times New Roman" pitchFamily="18" charset="0"/>
            </a:endParaRPr>
          </a:p>
          <a:p>
            <a:pPr marL="0" lvl="1" indent="0" algn="just" eaLnBrk="1" hangingPunct="1">
              <a:lnSpc>
                <a:spcPct val="90000"/>
              </a:lnSpc>
              <a:spcBef>
                <a:spcPts val="0"/>
              </a:spcBef>
              <a:buFontTx/>
              <a:buNone/>
            </a:pPr>
            <a:endParaRPr lang="ro-RO" altLang="en-US" sz="2200" dirty="0">
              <a:latin typeface="Cambria" panose="02040503050406030204" pitchFamily="18" charset="0"/>
              <a:cs typeface="Times New Roman" pitchFamily="18" charset="0"/>
            </a:endParaRPr>
          </a:p>
          <a:p>
            <a:pPr marL="0" lvl="1" indent="0" algn="just" eaLnBrk="1" hangingPunct="1">
              <a:lnSpc>
                <a:spcPct val="90000"/>
              </a:lnSpc>
              <a:spcBef>
                <a:spcPts val="0"/>
              </a:spcBef>
              <a:buFontTx/>
              <a:buNone/>
            </a:pPr>
            <a:r>
              <a:rPr lang="en-US" altLang="en-US" sz="2200" dirty="0">
                <a:latin typeface="Cambria" panose="02040503050406030204" pitchFamily="18" charset="0"/>
                <a:cs typeface="Times New Roman" pitchFamily="18" charset="0"/>
              </a:rPr>
              <a:t>When a process tries to write in the </a:t>
            </a:r>
            <a:r>
              <a:rPr lang="ro-RO" altLang="en-US" sz="2200" i="1" dirty="0">
                <a:latin typeface="Cambria" panose="02040503050406030204" pitchFamily="18" charset="0"/>
                <a:cs typeface="Times New Roman" pitchFamily="18" charset="0"/>
              </a:rPr>
              <a:t>pipe</a:t>
            </a:r>
            <a:r>
              <a:rPr lang="en-US" altLang="en-US" sz="2200" dirty="0">
                <a:latin typeface="Cambria" panose="02040503050406030204" pitchFamily="18" charset="0"/>
                <a:cs typeface="Times New Roman" pitchFamily="18" charset="0"/>
              </a:rPr>
              <a:t> the writing demand</a:t>
            </a:r>
            <a:r>
              <a:rPr lang="ro-RO" altLang="en-US" sz="2200" dirty="0">
                <a:latin typeface="Cambria" panose="02040503050406030204" pitchFamily="18" charset="0"/>
                <a:cs typeface="Times New Roman" pitchFamily="18" charset="0"/>
              </a:rPr>
              <a:t> </a:t>
            </a:r>
            <a:r>
              <a:rPr lang="en-US" altLang="en-US" sz="2200" dirty="0">
                <a:latin typeface="Cambria" panose="02040503050406030204" pitchFamily="18" charset="0"/>
                <a:cs typeface="Times New Roman" pitchFamily="18" charset="0"/>
              </a:rPr>
              <a:t>is immediately executed</a:t>
            </a:r>
            <a:r>
              <a:rPr lang="ro-RO" altLang="en-US" sz="2200" dirty="0">
                <a:latin typeface="Cambria" panose="02040503050406030204" pitchFamily="18" charset="0"/>
                <a:cs typeface="Times New Roman" pitchFamily="18" charset="0"/>
              </a:rPr>
              <a:t> (</a:t>
            </a:r>
            <a:r>
              <a:rPr lang="en-US" altLang="en-US" sz="2200" dirty="0">
                <a:latin typeface="Cambria" panose="02040503050406030204" pitchFamily="18" charset="0"/>
                <a:cs typeface="Times New Roman" pitchFamily="18" charset="0"/>
              </a:rPr>
              <a:t>if there is enough space, otherwise the process is blocked</a:t>
            </a:r>
            <a:r>
              <a:rPr lang="ro-RO" altLang="en-US" sz="2200" dirty="0">
                <a:latin typeface="Cambria" panose="02040503050406030204" pitchFamily="18" charset="0"/>
                <a:cs typeface="Times New Roman" pitchFamily="18" charset="0"/>
              </a:rPr>
              <a:t>).</a:t>
            </a:r>
            <a:r>
              <a:rPr lang="en-US" altLang="en-US" sz="2200" dirty="0">
                <a:latin typeface="Cambria" panose="02040503050406030204" pitchFamily="18" charset="0"/>
                <a:cs typeface="Times New Roman" pitchFamily="18" charset="0"/>
              </a:rPr>
              <a:t> In the same way, a process that needs a reading operation is blocked if it tries to read more octets than are existing in the </a:t>
            </a:r>
            <a:r>
              <a:rPr lang="ro-RO" altLang="en-US" sz="2200" i="1" dirty="0">
                <a:latin typeface="Cambria" panose="02040503050406030204" pitchFamily="18" charset="0"/>
                <a:cs typeface="Times New Roman" pitchFamily="18" charset="0"/>
              </a:rPr>
              <a:t>pipe</a:t>
            </a:r>
            <a:r>
              <a:rPr lang="ro-RO" altLang="en-US" sz="2200" dirty="0">
                <a:latin typeface="Cambria" panose="02040503050406030204" pitchFamily="18" charset="0"/>
                <a:cs typeface="Times New Roman" pitchFamily="18" charset="0"/>
              </a:rPr>
              <a:t> – </a:t>
            </a:r>
            <a:r>
              <a:rPr lang="en-US" altLang="en-US" sz="2200" dirty="0">
                <a:latin typeface="Cambria" panose="02040503050406030204" pitchFamily="18" charset="0"/>
                <a:cs typeface="Times New Roman" pitchFamily="18" charset="0"/>
              </a:rPr>
              <a:t>on the contrary, the reading demand is immediately executed.</a:t>
            </a:r>
          </a:p>
          <a:p>
            <a:pPr marL="0" lvl="1" indent="0" algn="just" eaLnBrk="1" hangingPunct="1">
              <a:lnSpc>
                <a:spcPct val="90000"/>
              </a:lnSpc>
              <a:spcBef>
                <a:spcPts val="0"/>
              </a:spcBef>
              <a:buFontTx/>
              <a:buNone/>
            </a:pPr>
            <a:endParaRPr lang="en-US" altLang="en-US" sz="2200" dirty="0">
              <a:latin typeface="Cambria" panose="02040503050406030204" pitchFamily="18" charset="0"/>
              <a:cs typeface="Times New Roman" pitchFamily="18" charset="0"/>
            </a:endParaRPr>
          </a:p>
          <a:p>
            <a:pPr marL="0" lvl="1" indent="0" algn="just" eaLnBrk="1" hangingPunct="1">
              <a:lnSpc>
                <a:spcPct val="90000"/>
              </a:lnSpc>
              <a:spcBef>
                <a:spcPts val="0"/>
              </a:spcBef>
              <a:buFontTx/>
              <a:buNone/>
            </a:pPr>
            <a:r>
              <a:rPr lang="en-US" altLang="en-US" sz="2200" dirty="0">
                <a:latin typeface="Cambria" panose="02040503050406030204" pitchFamily="18" charset="0"/>
                <a:cs typeface="Times New Roman" pitchFamily="18" charset="0"/>
              </a:rPr>
              <a:t>The OS applies </a:t>
            </a:r>
            <a:r>
              <a:rPr lang="en-US" altLang="en-US" sz="2200" b="1" dirty="0">
                <a:latin typeface="Cambria" panose="02040503050406030204" pitchFamily="18" charset="0"/>
                <a:cs typeface="Times New Roman" pitchFamily="18" charset="0"/>
              </a:rPr>
              <a:t>mutual exclusion </a:t>
            </a:r>
            <a:r>
              <a:rPr lang="en-US" altLang="en-US" sz="2200" dirty="0">
                <a:latin typeface="Cambria" panose="02040503050406030204" pitchFamily="18" charset="0"/>
                <a:cs typeface="Times New Roman" pitchFamily="18" charset="0"/>
              </a:rPr>
              <a:t>in this case – only a single process may access the pipe at one moment in time.</a:t>
            </a:r>
          </a:p>
        </p:txBody>
      </p:sp>
      <p:sp>
        <p:nvSpPr>
          <p:cNvPr id="13316" name="Text Box 3"/>
          <p:cNvSpPr txBox="1">
            <a:spLocks noChangeArrowheads="1"/>
          </p:cNvSpPr>
          <p:nvPr/>
        </p:nvSpPr>
        <p:spPr bwMode="auto">
          <a:xfrm>
            <a:off x="990600" y="196850"/>
            <a:ext cx="7543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800" b="1" dirty="0">
                <a:solidFill>
                  <a:srgbClr val="FF0000"/>
                </a:solidFill>
                <a:latin typeface="Cambria" panose="02040503050406030204" pitchFamily="18" charset="0"/>
              </a:rPr>
              <a:t>Process concurrency in Unix/Linux</a:t>
            </a:r>
          </a:p>
        </p:txBody>
      </p:sp>
    </p:spTree>
    <p:extLst>
      <p:ext uri="{BB962C8B-B14F-4D97-AF65-F5344CB8AC3E}">
        <p14:creationId xmlns:p14="http://schemas.microsoft.com/office/powerpoint/2010/main" val="5007211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B7AE80BD-AF5A-45BB-96A6-319C5A0A0722}" type="slidenum">
              <a:rPr lang="en-US">
                <a:latin typeface="Cambria" panose="02040503050406030204" pitchFamily="18" charset="0"/>
              </a:rPr>
              <a:pPr>
                <a:defRPr/>
              </a:pPr>
              <a:t>14</a:t>
            </a:fld>
            <a:endParaRPr lang="en-US" dirty="0">
              <a:latin typeface="Cambria" panose="02040503050406030204" pitchFamily="18" charset="0"/>
            </a:endParaRPr>
          </a:p>
        </p:txBody>
      </p:sp>
      <p:sp>
        <p:nvSpPr>
          <p:cNvPr id="14339" name="Rectangle 2"/>
          <p:cNvSpPr>
            <a:spLocks noGrp="1" noChangeArrowheads="1"/>
          </p:cNvSpPr>
          <p:nvPr>
            <p:ph type="body" idx="1"/>
          </p:nvPr>
        </p:nvSpPr>
        <p:spPr>
          <a:xfrm>
            <a:off x="152400" y="1219200"/>
            <a:ext cx="8915400" cy="4495800"/>
          </a:xfrm>
        </p:spPr>
        <p:txBody>
          <a:bodyPr/>
          <a:lstStyle/>
          <a:p>
            <a:pPr marL="0" lvl="1" indent="0" algn="just" eaLnBrk="1" hangingPunct="1">
              <a:lnSpc>
                <a:spcPct val="90000"/>
              </a:lnSpc>
              <a:spcBef>
                <a:spcPts val="0"/>
              </a:spcBef>
              <a:buFontTx/>
              <a:buNone/>
            </a:pPr>
            <a:r>
              <a:rPr lang="en-US" altLang="en-US" sz="2200" b="1" dirty="0">
                <a:latin typeface="Cambria" panose="02040503050406030204" pitchFamily="18" charset="0"/>
                <a:cs typeface="Times New Roman" pitchFamily="18" charset="0"/>
              </a:rPr>
              <a:t>Messages – </a:t>
            </a:r>
            <a:r>
              <a:rPr lang="en-US" altLang="en-US" sz="2200" dirty="0">
                <a:latin typeface="Cambria" panose="02040503050406030204" pitchFamily="18" charset="0"/>
                <a:cs typeface="Times New Roman" pitchFamily="18" charset="0"/>
              </a:rPr>
              <a:t>A message is a block of text of a certain type. The OS uses the system calls </a:t>
            </a:r>
            <a:r>
              <a:rPr lang="en-US" altLang="en-US" sz="2200" i="1" dirty="0" err="1">
                <a:latin typeface="Cambria" panose="02040503050406030204" pitchFamily="18" charset="0"/>
                <a:cs typeface="Times New Roman" pitchFamily="18" charset="0"/>
              </a:rPr>
              <a:t>msgsnd</a:t>
            </a:r>
            <a:r>
              <a:rPr lang="en-US" altLang="en-US" sz="2200" i="1" dirty="0">
                <a:latin typeface="Cambria" panose="02040503050406030204" pitchFamily="18" charset="0"/>
                <a:cs typeface="Times New Roman" pitchFamily="18" charset="0"/>
              </a:rPr>
              <a:t> </a:t>
            </a:r>
            <a:r>
              <a:rPr lang="en-US" altLang="en-US" sz="2200" dirty="0">
                <a:latin typeface="Cambria" panose="02040503050406030204" pitchFamily="18" charset="0"/>
                <a:cs typeface="Times New Roman" pitchFamily="18" charset="0"/>
              </a:rPr>
              <a:t>and</a:t>
            </a:r>
            <a:r>
              <a:rPr lang="ro-RO" altLang="en-US" sz="2200" dirty="0">
                <a:latin typeface="Cambria" panose="02040503050406030204" pitchFamily="18" charset="0"/>
                <a:cs typeface="Times New Roman" pitchFamily="18" charset="0"/>
              </a:rPr>
              <a:t> </a:t>
            </a:r>
            <a:r>
              <a:rPr lang="en-US" altLang="en-US" sz="2200" i="1" dirty="0" err="1">
                <a:latin typeface="Cambria" panose="02040503050406030204" pitchFamily="18" charset="0"/>
                <a:cs typeface="Times New Roman" pitchFamily="18" charset="0"/>
              </a:rPr>
              <a:t>msgrcv</a:t>
            </a:r>
            <a:r>
              <a:rPr lang="en-US" altLang="en-US" sz="2200" i="1" dirty="0">
                <a:latin typeface="Cambria" panose="02040503050406030204" pitchFamily="18" charset="0"/>
                <a:cs typeface="Times New Roman" pitchFamily="18" charset="0"/>
              </a:rPr>
              <a:t> </a:t>
            </a:r>
            <a:r>
              <a:rPr lang="en-US" altLang="en-US" sz="2200" dirty="0">
                <a:latin typeface="Cambria" panose="02040503050406030204" pitchFamily="18" charset="0"/>
                <a:cs typeface="Times New Roman" pitchFamily="18" charset="0"/>
              </a:rPr>
              <a:t>to transfer messages. Each process has a message queue that is working as a mailbox.</a:t>
            </a:r>
          </a:p>
          <a:p>
            <a:pPr marL="0" lvl="1" indent="0" algn="just" eaLnBrk="1" hangingPunct="1">
              <a:lnSpc>
                <a:spcPct val="90000"/>
              </a:lnSpc>
              <a:spcBef>
                <a:spcPts val="0"/>
              </a:spcBef>
              <a:buFontTx/>
              <a:buNone/>
            </a:pPr>
            <a:endParaRPr lang="ro-RO" altLang="en-US" sz="2200" dirty="0">
              <a:latin typeface="Cambria" panose="02040503050406030204" pitchFamily="18" charset="0"/>
              <a:cs typeface="Times New Roman" pitchFamily="18" charset="0"/>
            </a:endParaRPr>
          </a:p>
          <a:p>
            <a:pPr marL="0" lvl="1" indent="0" algn="just" eaLnBrk="1" hangingPunct="1">
              <a:lnSpc>
                <a:spcPct val="90000"/>
              </a:lnSpc>
              <a:spcBef>
                <a:spcPts val="0"/>
              </a:spcBef>
              <a:buFontTx/>
              <a:buNone/>
            </a:pPr>
            <a:r>
              <a:rPr lang="en-US" altLang="en-US" sz="2200" b="1" dirty="0">
                <a:latin typeface="Cambria" panose="02040503050406030204" pitchFamily="18" charset="0"/>
                <a:cs typeface="Times New Roman" pitchFamily="18" charset="0"/>
              </a:rPr>
              <a:t>Shared memory –</a:t>
            </a:r>
            <a:r>
              <a:rPr lang="en-US" altLang="en-US" sz="2200" dirty="0">
                <a:latin typeface="Cambria" panose="02040503050406030204" pitchFamily="18" charset="0"/>
                <a:cs typeface="Times New Roman" pitchFamily="18" charset="0"/>
              </a:rPr>
              <a:t> represents (in Unix/Linux) the quickest form of communication between processes. There is a common virtual memory block shared between multiple processes. </a:t>
            </a:r>
            <a:endParaRPr lang="ro-RO" altLang="en-US" sz="2200" dirty="0">
              <a:latin typeface="Cambria" panose="02040503050406030204" pitchFamily="18" charset="0"/>
              <a:cs typeface="Times New Roman" pitchFamily="18" charset="0"/>
            </a:endParaRPr>
          </a:p>
          <a:p>
            <a:pPr marL="0" lvl="1" indent="0" algn="just" eaLnBrk="1" hangingPunct="1">
              <a:lnSpc>
                <a:spcPct val="90000"/>
              </a:lnSpc>
              <a:spcBef>
                <a:spcPts val="0"/>
              </a:spcBef>
              <a:buFontTx/>
              <a:buNone/>
            </a:pPr>
            <a:r>
              <a:rPr lang="en-US" altLang="en-US" sz="2200" dirty="0">
                <a:latin typeface="Cambria" panose="02040503050406030204" pitchFamily="18" charset="0"/>
                <a:cs typeface="Times New Roman" pitchFamily="18" charset="0"/>
              </a:rPr>
              <a:t>The processes are reading from or writing in the common memory space using the same instructions used for reading/writing from/to the virtual memory. </a:t>
            </a:r>
            <a:endParaRPr lang="ro-RO" altLang="en-US" sz="2200" dirty="0">
              <a:latin typeface="Cambria" panose="02040503050406030204" pitchFamily="18" charset="0"/>
              <a:cs typeface="Times New Roman" pitchFamily="18" charset="0"/>
            </a:endParaRPr>
          </a:p>
          <a:p>
            <a:pPr marL="0" lvl="1" indent="0" algn="just" eaLnBrk="1" hangingPunct="1">
              <a:lnSpc>
                <a:spcPct val="90000"/>
              </a:lnSpc>
              <a:spcBef>
                <a:spcPts val="0"/>
              </a:spcBef>
              <a:buFontTx/>
              <a:buNone/>
            </a:pPr>
            <a:r>
              <a:rPr lang="en-US" altLang="en-US" sz="2200" dirty="0">
                <a:latin typeface="Cambria" panose="02040503050406030204" pitchFamily="18" charset="0"/>
                <a:cs typeface="Times New Roman" pitchFamily="18" charset="0"/>
              </a:rPr>
              <a:t>The permissions are </a:t>
            </a:r>
            <a:r>
              <a:rPr lang="en-US" altLang="en-US" sz="2200" i="1" dirty="0">
                <a:latin typeface="Cambria" panose="02040503050406030204" pitchFamily="18" charset="0"/>
                <a:cs typeface="Times New Roman" pitchFamily="18" charset="0"/>
              </a:rPr>
              <a:t>read-only</a:t>
            </a:r>
            <a:r>
              <a:rPr lang="en-US" altLang="en-US" sz="2200" dirty="0">
                <a:latin typeface="Cambria" panose="02040503050406030204" pitchFamily="18" charset="0"/>
                <a:cs typeface="Times New Roman" pitchFamily="18" charset="0"/>
              </a:rPr>
              <a:t> or </a:t>
            </a:r>
            <a:r>
              <a:rPr lang="en-US" altLang="en-US" sz="2200" i="1" dirty="0">
                <a:latin typeface="Cambria" panose="02040503050406030204" pitchFamily="18" charset="0"/>
                <a:cs typeface="Times New Roman" pitchFamily="18" charset="0"/>
              </a:rPr>
              <a:t>read-write</a:t>
            </a:r>
            <a:r>
              <a:rPr lang="en-US" altLang="en-US" sz="2200" dirty="0">
                <a:latin typeface="Cambria" panose="02040503050406030204" pitchFamily="18" charset="0"/>
                <a:cs typeface="Times New Roman" pitchFamily="18" charset="0"/>
              </a:rPr>
              <a:t> for each process. </a:t>
            </a:r>
            <a:endParaRPr lang="ro-RO" altLang="en-US" sz="2200" dirty="0">
              <a:latin typeface="Cambria" panose="02040503050406030204" pitchFamily="18" charset="0"/>
              <a:cs typeface="Times New Roman" pitchFamily="18" charset="0"/>
            </a:endParaRPr>
          </a:p>
          <a:p>
            <a:pPr marL="0" lvl="1" indent="0" algn="just" eaLnBrk="1" hangingPunct="1">
              <a:lnSpc>
                <a:spcPct val="90000"/>
              </a:lnSpc>
              <a:spcBef>
                <a:spcPts val="0"/>
              </a:spcBef>
              <a:buFontTx/>
              <a:buNone/>
            </a:pPr>
            <a:r>
              <a:rPr lang="en-US" altLang="en-US" sz="2200" dirty="0">
                <a:latin typeface="Cambria" panose="02040503050406030204" pitchFamily="18" charset="0"/>
                <a:cs typeface="Times New Roman" pitchFamily="18" charset="0"/>
              </a:rPr>
              <a:t>The mutual exclusion is assured by the processes that are using the shared memory.</a:t>
            </a:r>
          </a:p>
          <a:p>
            <a:pPr marL="0" lvl="1" indent="0" algn="just" eaLnBrk="1" hangingPunct="1">
              <a:lnSpc>
                <a:spcPct val="90000"/>
              </a:lnSpc>
              <a:spcBef>
                <a:spcPts val="0"/>
              </a:spcBef>
              <a:buFontTx/>
              <a:buNone/>
            </a:pPr>
            <a:endParaRPr lang="en-US" altLang="en-US" sz="2200" b="1" dirty="0">
              <a:latin typeface="Cambria" panose="02040503050406030204" pitchFamily="18" charset="0"/>
              <a:cs typeface="Times New Roman" pitchFamily="18" charset="0"/>
            </a:endParaRPr>
          </a:p>
        </p:txBody>
      </p:sp>
      <p:sp>
        <p:nvSpPr>
          <p:cNvPr id="14340" name="Text Box 3"/>
          <p:cNvSpPr txBox="1">
            <a:spLocks noChangeArrowheads="1"/>
          </p:cNvSpPr>
          <p:nvPr/>
        </p:nvSpPr>
        <p:spPr bwMode="auto">
          <a:xfrm>
            <a:off x="990600" y="196850"/>
            <a:ext cx="7543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800" b="1" dirty="0">
                <a:solidFill>
                  <a:srgbClr val="FF0000"/>
                </a:solidFill>
                <a:latin typeface="Cambria" panose="02040503050406030204" pitchFamily="18" charset="0"/>
              </a:rPr>
              <a:t>Process concurrency in Unix/Linux</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49D200DE-E4D4-4662-917E-4AB6B4F3977D}" type="slidenum">
              <a:rPr lang="en-US">
                <a:latin typeface="Cambria" panose="02040503050406030204" pitchFamily="18" charset="0"/>
              </a:rPr>
              <a:pPr>
                <a:defRPr/>
              </a:pPr>
              <a:t>15</a:t>
            </a:fld>
            <a:endParaRPr lang="en-US">
              <a:latin typeface="Cambria" panose="02040503050406030204" pitchFamily="18" charset="0"/>
            </a:endParaRPr>
          </a:p>
        </p:txBody>
      </p:sp>
      <p:sp>
        <p:nvSpPr>
          <p:cNvPr id="15363" name="Rectangle 2"/>
          <p:cNvSpPr>
            <a:spLocks noGrp="1" noChangeArrowheads="1"/>
          </p:cNvSpPr>
          <p:nvPr>
            <p:ph type="body" idx="1"/>
          </p:nvPr>
        </p:nvSpPr>
        <p:spPr>
          <a:xfrm>
            <a:off x="228600" y="914400"/>
            <a:ext cx="8915400" cy="5181600"/>
          </a:xfrm>
        </p:spPr>
        <p:txBody>
          <a:bodyPr/>
          <a:lstStyle/>
          <a:p>
            <a:pPr marL="2057400" lvl="1" indent="-1600200" algn="just" eaLnBrk="1" hangingPunct="1">
              <a:lnSpc>
                <a:spcPct val="80000"/>
              </a:lnSpc>
              <a:buFontTx/>
              <a:buNone/>
            </a:pPr>
            <a:endParaRPr lang="ro-RO" altLang="en-US" sz="2200" b="1" dirty="0">
              <a:latin typeface="Cambria" panose="02040503050406030204" pitchFamily="18" charset="0"/>
              <a:cs typeface="Times New Roman" pitchFamily="18" charset="0"/>
            </a:endParaRPr>
          </a:p>
          <a:p>
            <a:pPr marL="2057400" lvl="1" indent="-1600200" algn="just" eaLnBrk="1" hangingPunct="1">
              <a:lnSpc>
                <a:spcPct val="80000"/>
              </a:lnSpc>
              <a:buFontTx/>
              <a:buNone/>
            </a:pPr>
            <a:r>
              <a:rPr lang="en-US" altLang="en-US" sz="2200" b="1" dirty="0">
                <a:latin typeface="Cambria" panose="02040503050406030204" pitchFamily="18" charset="0"/>
                <a:cs typeface="Times New Roman" pitchFamily="18" charset="0"/>
              </a:rPr>
              <a:t>Semaphores – </a:t>
            </a:r>
            <a:r>
              <a:rPr lang="en-US" altLang="en-US" sz="2200" dirty="0">
                <a:latin typeface="Cambria" panose="02040503050406030204" pitchFamily="18" charset="0"/>
                <a:cs typeface="Times New Roman" pitchFamily="18" charset="0"/>
              </a:rPr>
              <a:t>represent a generalization of the system primitives </a:t>
            </a:r>
            <a:r>
              <a:rPr lang="en-US" altLang="en-US" sz="2200" i="1" dirty="0">
                <a:latin typeface="Cambria" panose="02040503050406030204" pitchFamily="18" charset="0"/>
                <a:cs typeface="Times New Roman" pitchFamily="18" charset="0"/>
              </a:rPr>
              <a:t>wait </a:t>
            </a:r>
            <a:r>
              <a:rPr lang="en-US" altLang="en-US" sz="2200" dirty="0">
                <a:latin typeface="Cambria" panose="02040503050406030204" pitchFamily="18" charset="0"/>
                <a:cs typeface="Times New Roman" pitchFamily="18" charset="0"/>
              </a:rPr>
              <a:t> and </a:t>
            </a:r>
            <a:r>
              <a:rPr lang="en-US" altLang="en-US" sz="2200" i="1" dirty="0">
                <a:latin typeface="Cambria" panose="02040503050406030204" pitchFamily="18" charset="0"/>
                <a:cs typeface="Times New Roman" pitchFamily="18" charset="0"/>
              </a:rPr>
              <a:t>signal. </a:t>
            </a:r>
            <a:r>
              <a:rPr lang="en-US" altLang="en-US" sz="2200" dirty="0">
                <a:latin typeface="Cambria" panose="02040503050406030204" pitchFamily="18" charset="0"/>
                <a:cs typeface="Times New Roman" pitchFamily="18" charset="0"/>
              </a:rPr>
              <a:t>The kernel is doing all the operations one by one and no process cannot access the semaphore till all operations are fulfilled. </a:t>
            </a:r>
          </a:p>
          <a:p>
            <a:pPr marL="2057400" lvl="1" indent="-1600200" algn="just" eaLnBrk="1" hangingPunct="1">
              <a:lnSpc>
                <a:spcPct val="80000"/>
              </a:lnSpc>
              <a:buFontTx/>
              <a:buNone/>
            </a:pPr>
            <a:endParaRPr lang="ro-RO" altLang="en-US" sz="2200" b="1" dirty="0">
              <a:latin typeface="Cambria" panose="02040503050406030204" pitchFamily="18" charset="0"/>
              <a:cs typeface="Times New Roman" pitchFamily="18" charset="0"/>
            </a:endParaRPr>
          </a:p>
          <a:p>
            <a:pPr marL="2057400" lvl="1" indent="-1600200" algn="just" eaLnBrk="1" hangingPunct="1">
              <a:lnSpc>
                <a:spcPct val="80000"/>
              </a:lnSpc>
              <a:buFontTx/>
              <a:buNone/>
            </a:pPr>
            <a:r>
              <a:rPr lang="en-US" altLang="en-US" sz="2200" b="1" dirty="0">
                <a:latin typeface="Cambria" panose="02040503050406030204" pitchFamily="18" charset="0"/>
                <a:cs typeface="Times New Roman" pitchFamily="18" charset="0"/>
              </a:rPr>
              <a:t>Signals – </a:t>
            </a:r>
            <a:r>
              <a:rPr lang="en-US" altLang="en-US" sz="2200" dirty="0">
                <a:latin typeface="Cambria" panose="02040503050406030204" pitchFamily="18" charset="0"/>
                <a:cs typeface="Times New Roman" pitchFamily="18" charset="0"/>
              </a:rPr>
              <a:t>a signal is a software mechanism that informs a process about the appearance of an asynchronous event. A signal is similar with a hardware interrupt but it doesn’t implies priorities (all signals are considered “equal”). The signals that appear in the same time are presented to a process one by one, without an order based on priorities.</a:t>
            </a:r>
            <a:endParaRPr lang="ro-RO" altLang="en-US" sz="2200" dirty="0">
              <a:latin typeface="Cambria" panose="02040503050406030204" pitchFamily="18" charset="0"/>
              <a:cs typeface="Times New Roman" pitchFamily="18" charset="0"/>
            </a:endParaRPr>
          </a:p>
          <a:p>
            <a:pPr marL="2057400" lvl="1" indent="-1600200" algn="just" eaLnBrk="1" hangingPunct="1">
              <a:lnSpc>
                <a:spcPct val="80000"/>
              </a:lnSpc>
              <a:buFontTx/>
              <a:buNone/>
            </a:pPr>
            <a:r>
              <a:rPr lang="en-US" altLang="en-US" sz="2200" dirty="0">
                <a:latin typeface="Cambria" panose="02040503050406030204" pitchFamily="18" charset="0"/>
                <a:cs typeface="Times New Roman" pitchFamily="18" charset="0"/>
              </a:rPr>
              <a:t>The processes can send signals to other processes or the signals are sent by the kernel. A signal is delivered by updating a field in the (receiving) process table.</a:t>
            </a:r>
          </a:p>
        </p:txBody>
      </p:sp>
      <p:sp>
        <p:nvSpPr>
          <p:cNvPr id="15364" name="Text Box 3"/>
          <p:cNvSpPr txBox="1">
            <a:spLocks noChangeArrowheads="1"/>
          </p:cNvSpPr>
          <p:nvPr/>
        </p:nvSpPr>
        <p:spPr bwMode="auto">
          <a:xfrm>
            <a:off x="1066800" y="196850"/>
            <a:ext cx="7543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800" b="1" dirty="0">
                <a:solidFill>
                  <a:srgbClr val="FF0000"/>
                </a:solidFill>
                <a:latin typeface="Cambria" panose="02040503050406030204" pitchFamily="18" charset="0"/>
              </a:rPr>
              <a:t>Process concurrency in Unix/Linux</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a:xfrm>
            <a:off x="6536918" y="6240651"/>
            <a:ext cx="1953846" cy="116237"/>
          </a:xfrm>
        </p:spPr>
        <p:txBody>
          <a:bodyPr/>
          <a:lstStyle/>
          <a:p>
            <a:pPr>
              <a:defRPr/>
            </a:pPr>
            <a:fld id="{6B3D6B07-7B8A-49DE-B752-3D22F87C8C8E}" type="slidenum">
              <a:rPr lang="en-US">
                <a:latin typeface="Cambria" panose="02040503050406030204" pitchFamily="18" charset="0"/>
              </a:rPr>
              <a:pPr>
                <a:defRPr/>
              </a:pPr>
              <a:t>16</a:t>
            </a:fld>
            <a:endParaRPr lang="en-US">
              <a:latin typeface="Cambria" panose="02040503050406030204" pitchFamily="18" charset="0"/>
            </a:endParaRPr>
          </a:p>
        </p:txBody>
      </p:sp>
      <p:sp>
        <p:nvSpPr>
          <p:cNvPr id="16387" name="Rectangle 2"/>
          <p:cNvSpPr>
            <a:spLocks noGrp="1" noChangeArrowheads="1"/>
          </p:cNvSpPr>
          <p:nvPr>
            <p:ph type="body" idx="1"/>
          </p:nvPr>
        </p:nvSpPr>
        <p:spPr>
          <a:xfrm>
            <a:off x="152400" y="1143000"/>
            <a:ext cx="9144000" cy="3810000"/>
          </a:xfrm>
        </p:spPr>
        <p:txBody>
          <a:bodyPr/>
          <a:lstStyle/>
          <a:p>
            <a:pPr marL="2057400" lvl="1" indent="-1600200" algn="just" eaLnBrk="1" hangingPunct="1">
              <a:buFontTx/>
              <a:buNone/>
            </a:pPr>
            <a:endParaRPr lang="en-US" altLang="en-US" sz="2200" b="1" dirty="0">
              <a:latin typeface="Cambria" panose="02040503050406030204" pitchFamily="18" charset="0"/>
              <a:ea typeface="Cambria" panose="02040503050406030204" pitchFamily="18" charset="0"/>
            </a:endParaRPr>
          </a:p>
          <a:p>
            <a:pPr marL="2057400" lvl="1" indent="-1600200" algn="just" eaLnBrk="1" hangingPunct="1">
              <a:buFontTx/>
              <a:buNone/>
            </a:pPr>
            <a:endParaRPr lang="en-US" altLang="en-US" sz="2200" b="1" dirty="0">
              <a:latin typeface="Cambria" panose="02040503050406030204" pitchFamily="18" charset="0"/>
              <a:ea typeface="Cambria" panose="02040503050406030204" pitchFamily="18" charset="0"/>
            </a:endParaRPr>
          </a:p>
          <a:p>
            <a:pPr marL="2057400" lvl="1" indent="-1600200" algn="just" eaLnBrk="1" hangingPunct="1">
              <a:buFontTx/>
              <a:buNone/>
            </a:pPr>
            <a:r>
              <a:rPr lang="en-US" altLang="en-US" sz="2200" b="1" dirty="0">
                <a:latin typeface="Cambria" panose="02040503050406030204" pitchFamily="18" charset="0"/>
                <a:ea typeface="Cambria" panose="02040503050406030204" pitchFamily="18" charset="0"/>
              </a:rPr>
              <a:t>On </a:t>
            </a:r>
            <a:r>
              <a:rPr lang="en-US" altLang="en-US" sz="2200" b="1" dirty="0">
                <a:solidFill>
                  <a:srgbClr val="FF0000"/>
                </a:solidFill>
                <a:latin typeface="Cambria" panose="02040503050406030204" pitchFamily="18" charset="0"/>
                <a:ea typeface="Cambria" panose="02040503050406030204" pitchFamily="18" charset="0"/>
              </a:rPr>
              <a:t>InformIT.com</a:t>
            </a:r>
            <a:r>
              <a:rPr lang="en-US" altLang="en-US" sz="2200" b="1" dirty="0">
                <a:latin typeface="Cambria" panose="02040503050406030204" pitchFamily="18" charset="0"/>
                <a:ea typeface="Cambria" panose="02040503050406030204" pitchFamily="18" charset="0"/>
              </a:rPr>
              <a:t> you may find interesting articles from </a:t>
            </a:r>
            <a:r>
              <a:rPr lang="en-US" altLang="en-US" sz="2200" b="1" dirty="0">
                <a:solidFill>
                  <a:srgbClr val="FF0000"/>
                </a:solidFill>
                <a:latin typeface="Cambria" panose="02040503050406030204" pitchFamily="18" charset="0"/>
                <a:ea typeface="Cambria" panose="02040503050406030204" pitchFamily="18" charset="0"/>
              </a:rPr>
              <a:t>any</a:t>
            </a:r>
            <a:r>
              <a:rPr lang="en-US" altLang="en-US" sz="2200" b="1" dirty="0">
                <a:latin typeface="Cambria" panose="02040503050406030204" pitchFamily="18" charset="0"/>
                <a:ea typeface="Cambria" panose="02040503050406030204" pitchFamily="18" charset="0"/>
              </a:rPr>
              <a:t> IT field !</a:t>
            </a:r>
          </a:p>
          <a:p>
            <a:pPr marL="2057400" lvl="1" indent="-1600200" algn="just" eaLnBrk="1" hangingPunct="1">
              <a:buFontTx/>
              <a:buNone/>
            </a:pPr>
            <a:endParaRPr lang="en-US" altLang="en-US" sz="2200" b="1" dirty="0">
              <a:latin typeface="Cambria" panose="02040503050406030204" pitchFamily="18" charset="0"/>
              <a:ea typeface="Cambria" panose="02040503050406030204" pitchFamily="18" charset="0"/>
            </a:endParaRPr>
          </a:p>
          <a:p>
            <a:pPr marL="2057400" lvl="1" indent="-1600200" algn="just" eaLnBrk="1" hangingPunct="1">
              <a:buFontTx/>
              <a:buNone/>
            </a:pPr>
            <a:r>
              <a:rPr lang="en-US" sz="2200" dirty="0">
                <a:latin typeface="Cambria" panose="02040503050406030204" pitchFamily="18" charset="0"/>
                <a:ea typeface="Cambria" panose="02040503050406030204" pitchFamily="18" charset="0"/>
              </a:rPr>
              <a:t>Here you find an </a:t>
            </a:r>
            <a:r>
              <a:rPr lang="en-US" sz="2200" i="1" dirty="0">
                <a:latin typeface="Cambria" panose="02040503050406030204" pitchFamily="18" charset="0"/>
                <a:ea typeface="Cambria" panose="02040503050406030204" pitchFamily="18" charset="0"/>
              </a:rPr>
              <a:t>Introduction to Operating System Deadlocks:</a:t>
            </a:r>
          </a:p>
          <a:p>
            <a:pPr marL="2057400" lvl="1" indent="-1600200" algn="just" eaLnBrk="1" hangingPunct="1">
              <a:spcBef>
                <a:spcPts val="1200"/>
              </a:spcBef>
              <a:buFontTx/>
              <a:buNone/>
            </a:pPr>
            <a:r>
              <a:rPr lang="en-US" sz="2200" dirty="0">
                <a:latin typeface="Cambria" panose="02040503050406030204" pitchFamily="18" charset="0"/>
                <a:ea typeface="Cambria" panose="02040503050406030204" pitchFamily="18" charset="0"/>
                <a:hlinkClick r:id="rId3"/>
              </a:rPr>
              <a:t>https://www.informit.com/articles/article.aspx?p=25193</a:t>
            </a:r>
            <a:endParaRPr lang="en-US" altLang="en-US" sz="2200" b="1" dirty="0">
              <a:latin typeface="Cambria" panose="02040503050406030204" pitchFamily="18" charset="0"/>
              <a:ea typeface="Cambria" panose="02040503050406030204" pitchFamily="18" charset="0"/>
            </a:endParaRPr>
          </a:p>
        </p:txBody>
      </p:sp>
      <p:sp>
        <p:nvSpPr>
          <p:cNvPr id="16388" name="Text Box 3"/>
          <p:cNvSpPr txBox="1">
            <a:spLocks noChangeArrowheads="1"/>
          </p:cNvSpPr>
          <p:nvPr/>
        </p:nvSpPr>
        <p:spPr bwMode="auto">
          <a:xfrm>
            <a:off x="1002323" y="188052"/>
            <a:ext cx="773723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800" b="1" dirty="0">
                <a:solidFill>
                  <a:srgbClr val="FF0000"/>
                </a:solidFill>
                <a:latin typeface="Cambria" panose="02040503050406030204" pitchFamily="18" charset="0"/>
              </a:rPr>
              <a:t>Read </a:t>
            </a:r>
            <a:r>
              <a:rPr lang="en-US" altLang="en-US" sz="2800" b="1" dirty="0" err="1">
                <a:solidFill>
                  <a:srgbClr val="FF0000"/>
                </a:solidFill>
                <a:latin typeface="Cambria" panose="02040503050406030204" pitchFamily="18" charset="0"/>
              </a:rPr>
              <a:t>InformIT</a:t>
            </a:r>
            <a:r>
              <a:rPr lang="en-US" altLang="en-US" sz="2800" b="1" dirty="0">
                <a:solidFill>
                  <a:srgbClr val="FF0000"/>
                </a:solidFill>
                <a:latin typeface="Cambria" panose="02040503050406030204" pitchFamily="18" charset="0"/>
              </a:rPr>
              <a:t> articles!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A2DEFC74-1220-4B8C-9F50-4F4DD9EC429A}" type="slidenum">
              <a:rPr lang="en-US">
                <a:latin typeface="Cambria" panose="02040503050406030204" pitchFamily="18" charset="0"/>
              </a:rPr>
              <a:pPr>
                <a:defRPr/>
              </a:pPr>
              <a:t>2</a:t>
            </a:fld>
            <a:endParaRPr lang="en-US" dirty="0">
              <a:latin typeface="Cambria" panose="02040503050406030204" pitchFamily="18" charset="0"/>
            </a:endParaRPr>
          </a:p>
        </p:txBody>
      </p:sp>
      <p:sp>
        <p:nvSpPr>
          <p:cNvPr id="3075" name="Rectangle 1026"/>
          <p:cNvSpPr>
            <a:spLocks noGrp="1" noChangeArrowheads="1"/>
          </p:cNvSpPr>
          <p:nvPr>
            <p:ph type="body" idx="1"/>
          </p:nvPr>
        </p:nvSpPr>
        <p:spPr>
          <a:xfrm>
            <a:off x="24205" y="1371600"/>
            <a:ext cx="8915400" cy="2209800"/>
          </a:xfrm>
        </p:spPr>
        <p:txBody>
          <a:bodyPr/>
          <a:lstStyle/>
          <a:p>
            <a:pPr algn="ctr" eaLnBrk="1" hangingPunct="1">
              <a:lnSpc>
                <a:spcPct val="90000"/>
              </a:lnSpc>
              <a:buFontTx/>
              <a:buNone/>
            </a:pPr>
            <a:endParaRPr lang="en-US" altLang="en-US" sz="2800" b="1" dirty="0">
              <a:solidFill>
                <a:schemeClr val="accent2"/>
              </a:solidFill>
              <a:latin typeface="Cambria" panose="02040503050406030204" pitchFamily="18" charset="0"/>
            </a:endParaRPr>
          </a:p>
          <a:p>
            <a:pPr eaLnBrk="1" hangingPunct="1">
              <a:lnSpc>
                <a:spcPct val="90000"/>
              </a:lnSpc>
              <a:buFontTx/>
              <a:buNone/>
            </a:pPr>
            <a:endParaRPr lang="en-US" altLang="en-US" sz="2800" b="1" dirty="0">
              <a:solidFill>
                <a:schemeClr val="accent2"/>
              </a:solidFill>
              <a:latin typeface="Cambria" panose="02040503050406030204" pitchFamily="18" charset="0"/>
            </a:endParaRPr>
          </a:p>
          <a:p>
            <a:pPr eaLnBrk="1" hangingPunct="1">
              <a:lnSpc>
                <a:spcPct val="90000"/>
              </a:lnSpc>
            </a:pPr>
            <a:r>
              <a:rPr lang="en-US" altLang="en-US" b="1" dirty="0">
                <a:latin typeface="Cambria" panose="02040503050406030204" pitchFamily="18" charset="0"/>
                <a:cs typeface="Times New Roman" pitchFamily="18" charset="0"/>
              </a:rPr>
              <a:t>What is a deadlock?</a:t>
            </a:r>
          </a:p>
          <a:p>
            <a:pPr lvl="1" eaLnBrk="1" hangingPunct="1">
              <a:lnSpc>
                <a:spcPct val="90000"/>
              </a:lnSpc>
            </a:pPr>
            <a:r>
              <a:rPr lang="en-US" kern="1200" dirty="0">
                <a:latin typeface="Times New Roman" pitchFamily="18" charset="0"/>
              </a:rPr>
              <a:t>“A </a:t>
            </a:r>
            <a:r>
              <a:rPr lang="en-US" b="1" kern="1200" dirty="0">
                <a:latin typeface="Times New Roman" pitchFamily="18" charset="0"/>
              </a:rPr>
              <a:t>deadlock</a:t>
            </a:r>
            <a:r>
              <a:rPr lang="en-US" kern="1200" dirty="0">
                <a:latin typeface="Times New Roman" pitchFamily="18" charset="0"/>
              </a:rPr>
              <a:t> is a state in which, each member of a group of actions, is waiting for some other member to release a lock”</a:t>
            </a:r>
            <a:endParaRPr lang="ro-RO" kern="1200" dirty="0">
              <a:latin typeface="Times New Roman" pitchFamily="18" charset="0"/>
            </a:endParaRPr>
          </a:p>
          <a:p>
            <a:pPr lvl="1" eaLnBrk="1" hangingPunct="1">
              <a:lnSpc>
                <a:spcPct val="90000"/>
              </a:lnSpc>
            </a:pPr>
            <a:endParaRPr lang="en-US" altLang="en-US" b="1" dirty="0">
              <a:latin typeface="Cambria" panose="02040503050406030204" pitchFamily="18" charset="0"/>
              <a:cs typeface="Times New Roman" pitchFamily="18" charset="0"/>
            </a:endParaRPr>
          </a:p>
          <a:p>
            <a:pPr eaLnBrk="1" hangingPunct="1">
              <a:lnSpc>
                <a:spcPct val="90000"/>
              </a:lnSpc>
            </a:pPr>
            <a:r>
              <a:rPr lang="en-US" altLang="en-US" b="1" dirty="0">
                <a:latin typeface="Cambria" panose="02040503050406030204" pitchFamily="18" charset="0"/>
                <a:cs typeface="Times New Roman" pitchFamily="18" charset="0"/>
              </a:rPr>
              <a:t>Two </a:t>
            </a:r>
            <a:r>
              <a:rPr lang="ro-RO" altLang="en-US" b="1" dirty="0">
                <a:latin typeface="Cambria" panose="02040503050406030204" pitchFamily="18" charset="0"/>
                <a:cs typeface="Times New Roman" pitchFamily="18" charset="0"/>
              </a:rPr>
              <a:t>(</a:t>
            </a:r>
            <a:r>
              <a:rPr lang="ro-RO" altLang="en-US" b="1" dirty="0" err="1">
                <a:latin typeface="Cambria" panose="02040503050406030204" pitchFamily="18" charset="0"/>
                <a:cs typeface="Times New Roman" pitchFamily="18" charset="0"/>
              </a:rPr>
              <a:t>main</a:t>
            </a:r>
            <a:r>
              <a:rPr lang="ro-RO" altLang="en-US" b="1" dirty="0">
                <a:latin typeface="Cambria" panose="02040503050406030204" pitchFamily="18" charset="0"/>
                <a:cs typeface="Times New Roman" pitchFamily="18" charset="0"/>
              </a:rPr>
              <a:t>) </a:t>
            </a:r>
            <a:r>
              <a:rPr lang="en-US" altLang="en-US" b="1" dirty="0">
                <a:latin typeface="Cambria" panose="02040503050406030204" pitchFamily="18" charset="0"/>
                <a:cs typeface="Times New Roman" pitchFamily="18" charset="0"/>
              </a:rPr>
              <a:t>approaches</a:t>
            </a:r>
            <a:r>
              <a:rPr lang="ro-RO" altLang="en-US" b="1" dirty="0">
                <a:latin typeface="Cambria" panose="02040503050406030204" pitchFamily="18" charset="0"/>
                <a:cs typeface="Times New Roman" pitchFamily="18" charset="0"/>
              </a:rPr>
              <a:t>:</a:t>
            </a:r>
            <a:endParaRPr lang="en-US" altLang="en-US" b="1" dirty="0">
              <a:latin typeface="Cambria" panose="02040503050406030204" pitchFamily="18" charset="0"/>
              <a:cs typeface="Times New Roman" pitchFamily="18" charset="0"/>
            </a:endParaRPr>
          </a:p>
          <a:p>
            <a:pPr lvl="1" eaLnBrk="1" hangingPunct="1">
              <a:lnSpc>
                <a:spcPct val="90000"/>
              </a:lnSpc>
            </a:pPr>
            <a:r>
              <a:rPr lang="en-US" altLang="en-US" b="1" dirty="0">
                <a:latin typeface="Cambria" panose="02040503050406030204" pitchFamily="18" charset="0"/>
                <a:cs typeface="Times New Roman" pitchFamily="18" charset="0"/>
              </a:rPr>
              <a:t>“safe”: prevent and avoid deadlocks</a:t>
            </a:r>
          </a:p>
          <a:p>
            <a:pPr lvl="1" eaLnBrk="1" hangingPunct="1">
              <a:lnSpc>
                <a:spcPct val="90000"/>
              </a:lnSpc>
            </a:pPr>
            <a:r>
              <a:rPr lang="en-US" altLang="en-US" b="1" dirty="0">
                <a:latin typeface="Cambria" panose="02040503050406030204" pitchFamily="18" charset="0"/>
                <a:cs typeface="Times New Roman" pitchFamily="18" charset="0"/>
              </a:rPr>
              <a:t>“dangerous”:  it enables a deadlock appearance, then detect it and solve the problem</a:t>
            </a:r>
            <a:endParaRPr lang="en-US" altLang="en-US" b="1" dirty="0">
              <a:latin typeface="Cambria" panose="02040503050406030204" pitchFamily="18" charset="0"/>
            </a:endParaRPr>
          </a:p>
        </p:txBody>
      </p:sp>
      <p:sp>
        <p:nvSpPr>
          <p:cNvPr id="3076" name="Rectangle 1027"/>
          <p:cNvSpPr>
            <a:spLocks noChangeArrowheads="1"/>
          </p:cNvSpPr>
          <p:nvPr/>
        </p:nvSpPr>
        <p:spPr bwMode="auto">
          <a:xfrm>
            <a:off x="914400" y="381000"/>
            <a:ext cx="77724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en-US" altLang="en-US" sz="4400" b="1" dirty="0">
                <a:latin typeface="Cambria" panose="02040503050406030204" pitchFamily="18" charset="0"/>
              </a:rPr>
              <a:t>Deadlocks</a:t>
            </a:r>
          </a:p>
        </p:txBody>
      </p:sp>
    </p:spTree>
  </p:cSld>
  <p:clrMapOvr>
    <a:masterClrMapping/>
  </p:clrMapOvr>
  <mc:AlternateContent xmlns:mc="http://schemas.openxmlformats.org/markup-compatibility/2006" xmlns:p14="http://schemas.microsoft.com/office/powerpoint/2010/main">
    <mc:Choice Requires="p14">
      <p:transition spd="slow" p14:dur="1750" advTm="4000">
        <p:fade/>
      </p:transition>
    </mc:Choice>
    <mc:Fallback xmlns="">
      <p:transition spd="slow" advTm="4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D58582A1-5EB9-409A-8671-3A5D2D7EA19B}" type="slidenum">
              <a:rPr lang="en-US">
                <a:latin typeface="Cambria" panose="02040503050406030204" pitchFamily="18" charset="0"/>
              </a:rPr>
              <a:pPr>
                <a:defRPr/>
              </a:pPr>
              <a:t>3</a:t>
            </a:fld>
            <a:endParaRPr lang="en-US" dirty="0">
              <a:latin typeface="Cambria" panose="02040503050406030204" pitchFamily="18" charset="0"/>
            </a:endParaRPr>
          </a:p>
        </p:txBody>
      </p:sp>
      <p:sp>
        <p:nvSpPr>
          <p:cNvPr id="4099" name="Rectangle 2"/>
          <p:cNvSpPr>
            <a:spLocks noGrp="1" noChangeArrowheads="1"/>
          </p:cNvSpPr>
          <p:nvPr>
            <p:ph type="title"/>
          </p:nvPr>
        </p:nvSpPr>
        <p:spPr>
          <a:xfrm>
            <a:off x="685800" y="304800"/>
            <a:ext cx="7772400" cy="838200"/>
          </a:xfrm>
        </p:spPr>
        <p:txBody>
          <a:bodyPr/>
          <a:lstStyle/>
          <a:p>
            <a:r>
              <a:rPr lang="en-US" altLang="en-US" b="1" dirty="0">
                <a:latin typeface="Cambria" panose="02040503050406030204" pitchFamily="18" charset="0"/>
              </a:rPr>
              <a:t>Deadlocks</a:t>
            </a:r>
          </a:p>
        </p:txBody>
      </p:sp>
      <p:sp>
        <p:nvSpPr>
          <p:cNvPr id="2051" name="Rectangle 3"/>
          <p:cNvSpPr>
            <a:spLocks noGrp="1" noChangeArrowheads="1"/>
          </p:cNvSpPr>
          <p:nvPr>
            <p:ph type="body" idx="1"/>
          </p:nvPr>
        </p:nvSpPr>
        <p:spPr>
          <a:xfrm>
            <a:off x="381000" y="990600"/>
            <a:ext cx="8534400" cy="4343400"/>
          </a:xfrm>
        </p:spPr>
        <p:txBody>
          <a:bodyPr/>
          <a:lstStyle/>
          <a:p>
            <a:pPr marL="533400" indent="-533400" algn="just" eaLnBrk="1" hangingPunct="1">
              <a:lnSpc>
                <a:spcPct val="90000"/>
              </a:lnSpc>
              <a:buFontTx/>
              <a:buNone/>
              <a:defRPr/>
            </a:pPr>
            <a:r>
              <a:rPr lang="en-US" sz="2200" b="1" dirty="0">
                <a:solidFill>
                  <a:srgbClr val="66FF99"/>
                </a:solidFill>
                <a:latin typeface="Cambria" panose="02040503050406030204" pitchFamily="18" charset="0"/>
                <a:cs typeface="Times New Roman" pitchFamily="18" charset="0"/>
              </a:rPr>
              <a:t> </a:t>
            </a:r>
            <a:r>
              <a:rPr lang="en-US" sz="2200" b="1" dirty="0">
                <a:effectLst>
                  <a:outerShdw blurRad="38100" dist="38100" dir="2700000" algn="tl">
                    <a:srgbClr val="C0C0C0"/>
                  </a:outerShdw>
                </a:effectLst>
                <a:latin typeface="Cambria" panose="02040503050406030204" pitchFamily="18" charset="0"/>
                <a:cs typeface="Times New Roman" pitchFamily="18" charset="0"/>
              </a:rPr>
              <a:t>E</a:t>
            </a:r>
            <a:r>
              <a:rPr lang="ro-RO" sz="2200" b="1" dirty="0">
                <a:effectLst>
                  <a:outerShdw blurRad="38100" dist="38100" dir="2700000" algn="tl">
                    <a:srgbClr val="C0C0C0"/>
                  </a:outerShdw>
                </a:effectLst>
                <a:latin typeface="Cambria" panose="02040503050406030204" pitchFamily="18" charset="0"/>
                <a:cs typeface="Times New Roman" pitchFamily="18" charset="0"/>
              </a:rPr>
              <a:t>x</a:t>
            </a:r>
            <a:r>
              <a:rPr lang="en-US" sz="2200" b="1" dirty="0" err="1">
                <a:effectLst>
                  <a:outerShdw blurRad="38100" dist="38100" dir="2700000" algn="tl">
                    <a:srgbClr val="C0C0C0"/>
                  </a:outerShdw>
                </a:effectLst>
                <a:latin typeface="Cambria" panose="02040503050406030204" pitchFamily="18" charset="0"/>
                <a:cs typeface="Times New Roman" pitchFamily="18" charset="0"/>
              </a:rPr>
              <a:t>amples</a:t>
            </a:r>
            <a:r>
              <a:rPr lang="en-US" sz="2200" b="1" dirty="0">
                <a:effectLst>
                  <a:outerShdw blurRad="38100" dist="38100" dir="2700000" algn="tl">
                    <a:srgbClr val="C0C0C0"/>
                  </a:outerShdw>
                </a:effectLst>
                <a:latin typeface="Cambria" panose="02040503050406030204" pitchFamily="18" charset="0"/>
                <a:cs typeface="Times New Roman" pitchFamily="18" charset="0"/>
              </a:rPr>
              <a:t>:</a:t>
            </a:r>
          </a:p>
          <a:p>
            <a:pPr marL="533400" indent="-533400" algn="just" eaLnBrk="1" hangingPunct="1">
              <a:lnSpc>
                <a:spcPct val="90000"/>
              </a:lnSpc>
              <a:buFontTx/>
              <a:buNone/>
              <a:defRPr/>
            </a:pPr>
            <a:r>
              <a:rPr lang="en-US" sz="2000" dirty="0">
                <a:latin typeface="Cambria" panose="02040503050406030204" pitchFamily="18" charset="0"/>
                <a:cs typeface="Times New Roman" pitchFamily="18" charset="0"/>
              </a:rPr>
              <a:t> </a:t>
            </a:r>
          </a:p>
          <a:p>
            <a:pPr marL="533400" indent="-533400" algn="just" eaLnBrk="1" hangingPunct="1">
              <a:lnSpc>
                <a:spcPct val="90000"/>
              </a:lnSpc>
              <a:defRPr/>
            </a:pPr>
            <a:r>
              <a:rPr lang="en-US" sz="2000" dirty="0">
                <a:latin typeface="Cambria" panose="02040503050406030204" pitchFamily="18" charset="0"/>
                <a:cs typeface="Times New Roman" pitchFamily="18" charset="0"/>
              </a:rPr>
              <a:t>“</a:t>
            </a:r>
            <a:r>
              <a:rPr lang="en-US" sz="2200" dirty="0">
                <a:latin typeface="Cambria" panose="02040503050406030204" pitchFamily="18" charset="0"/>
                <a:cs typeface="Times New Roman" pitchFamily="18" charset="0"/>
              </a:rPr>
              <a:t>It takes money to make money".</a:t>
            </a:r>
          </a:p>
          <a:p>
            <a:pPr marL="533400" indent="-533400" algn="just" eaLnBrk="1" hangingPunct="1">
              <a:lnSpc>
                <a:spcPct val="90000"/>
              </a:lnSpc>
              <a:buFontTx/>
              <a:buNone/>
              <a:defRPr/>
            </a:pPr>
            <a:endParaRPr lang="en-US" sz="2200" dirty="0">
              <a:latin typeface="Cambria" panose="02040503050406030204" pitchFamily="18" charset="0"/>
              <a:cs typeface="Times New Roman" pitchFamily="18" charset="0"/>
            </a:endParaRPr>
          </a:p>
          <a:p>
            <a:pPr marL="533400" indent="-533400" algn="just" eaLnBrk="1" hangingPunct="1">
              <a:lnSpc>
                <a:spcPct val="90000"/>
              </a:lnSpc>
              <a:defRPr/>
            </a:pPr>
            <a:r>
              <a:rPr lang="en-US" sz="2200" dirty="0">
                <a:latin typeface="Cambria" panose="02040503050406030204" pitchFamily="18" charset="0"/>
                <a:cs typeface="Times New Roman" pitchFamily="18" charset="0"/>
              </a:rPr>
              <a:t>You cannot have a job without experience; you cannot have experience without a job.</a:t>
            </a:r>
          </a:p>
          <a:p>
            <a:pPr marL="533400" indent="-533400" algn="just" eaLnBrk="1" hangingPunct="1">
              <a:lnSpc>
                <a:spcPct val="90000"/>
              </a:lnSpc>
              <a:buFontTx/>
              <a:buNone/>
              <a:defRPr/>
            </a:pPr>
            <a:r>
              <a:rPr lang="en-US" sz="2200" dirty="0">
                <a:latin typeface="Cambria" panose="02040503050406030204" pitchFamily="18" charset="0"/>
                <a:cs typeface="Times New Roman" pitchFamily="18" charset="0"/>
              </a:rPr>
              <a:t> </a:t>
            </a:r>
          </a:p>
          <a:p>
            <a:pPr marL="533400" indent="-533400" algn="just" eaLnBrk="1" hangingPunct="1">
              <a:lnSpc>
                <a:spcPct val="90000"/>
              </a:lnSpc>
              <a:buFontTx/>
              <a:buNone/>
              <a:defRPr/>
            </a:pPr>
            <a:r>
              <a:rPr lang="en-US" sz="2200" dirty="0">
                <a:latin typeface="Cambria" panose="02040503050406030204" pitchFamily="18" charset="0"/>
                <a:cs typeface="Times New Roman" pitchFamily="18" charset="0"/>
              </a:rPr>
              <a:t>Deadlock causes: each process needs an output form other process.  </a:t>
            </a:r>
          </a:p>
          <a:p>
            <a:pPr marL="533400" indent="-533400" algn="just" eaLnBrk="1" hangingPunct="1">
              <a:lnSpc>
                <a:spcPct val="90000"/>
              </a:lnSpc>
              <a:buFontTx/>
              <a:buNone/>
              <a:defRPr/>
            </a:pPr>
            <a:r>
              <a:rPr lang="en-US" sz="2200" dirty="0">
                <a:latin typeface="Cambria" panose="02040503050406030204" pitchFamily="18" charset="0"/>
                <a:cs typeface="Times New Roman" pitchFamily="18" charset="0"/>
              </a:rPr>
              <a:t>This fact has the result of resource sharing </a:t>
            </a:r>
            <a:r>
              <a:rPr lang="ro-RO" sz="2200" dirty="0">
                <a:latin typeface="Cambria" panose="02040503050406030204" pitchFamily="18" charset="0"/>
                <a:cs typeface="Times New Roman" pitchFamily="18" charset="0"/>
              </a:rPr>
              <a:t>(</a:t>
            </a:r>
            <a:r>
              <a:rPr lang="en-US" sz="2200" dirty="0">
                <a:latin typeface="Cambria" panose="02040503050406030204" pitchFamily="18" charset="0"/>
                <a:cs typeface="Times New Roman" pitchFamily="18" charset="0"/>
              </a:rPr>
              <a:t>memory, equipment, connection links, </a:t>
            </a:r>
            <a:r>
              <a:rPr lang="ro-RO" sz="2200" dirty="0">
                <a:latin typeface="Cambria" panose="02040503050406030204" pitchFamily="18" charset="0"/>
                <a:cs typeface="Times New Roman" pitchFamily="18" charset="0"/>
              </a:rPr>
              <a:t>etc)</a:t>
            </a:r>
            <a:r>
              <a:rPr lang="en-US" sz="2200" dirty="0">
                <a:latin typeface="Cambria" panose="02040503050406030204" pitchFamily="18" charset="0"/>
                <a:cs typeface="Times New Roman" pitchFamily="18" charset="0"/>
              </a:rPr>
              <a:t>.</a:t>
            </a:r>
          </a:p>
          <a:p>
            <a:pPr marL="533400" indent="-533400" algn="just" eaLnBrk="1" hangingPunct="1">
              <a:lnSpc>
                <a:spcPct val="90000"/>
              </a:lnSpc>
              <a:buFontTx/>
              <a:buNone/>
              <a:defRPr/>
            </a:pPr>
            <a:endParaRPr lang="en-US" sz="2200" dirty="0">
              <a:latin typeface="Cambria" panose="02040503050406030204" pitchFamily="18" charset="0"/>
              <a:cs typeface="Times New Roman" pitchFamily="18" charset="0"/>
            </a:endParaRPr>
          </a:p>
          <a:p>
            <a:pPr marL="533400" indent="-533400" algn="just" eaLnBrk="1" hangingPunct="1">
              <a:lnSpc>
                <a:spcPct val="90000"/>
              </a:lnSpc>
              <a:buFontTx/>
              <a:buNone/>
              <a:defRPr/>
            </a:pPr>
            <a:r>
              <a:rPr lang="en-US" sz="2200" dirty="0">
                <a:latin typeface="Cambria" panose="02040503050406030204" pitchFamily="18" charset="0"/>
                <a:cs typeface="Times New Roman" pitchFamily="18" charset="0"/>
              </a:rPr>
              <a:t>In a normal situation, the operation of resource allocation is done like this: </a:t>
            </a:r>
          </a:p>
          <a:p>
            <a:pPr marL="914400" lvl="1" indent="-457200" algn="just" eaLnBrk="1" hangingPunct="1">
              <a:lnSpc>
                <a:spcPct val="90000"/>
              </a:lnSpc>
              <a:buFontTx/>
              <a:buAutoNum type="arabicPeriod"/>
              <a:defRPr/>
            </a:pPr>
            <a:r>
              <a:rPr lang="en-US" sz="2200" dirty="0">
                <a:latin typeface="Cambria" panose="02040503050406030204" pitchFamily="18" charset="0"/>
                <a:cs typeface="Times New Roman" pitchFamily="18" charset="0"/>
              </a:rPr>
              <a:t>The resource is demanded.</a:t>
            </a:r>
          </a:p>
          <a:p>
            <a:pPr marL="914400" lvl="1" indent="-457200" algn="just" eaLnBrk="1" hangingPunct="1">
              <a:lnSpc>
                <a:spcPct val="90000"/>
              </a:lnSpc>
              <a:buFontTx/>
              <a:buAutoNum type="arabicPeriod"/>
              <a:defRPr/>
            </a:pPr>
            <a:r>
              <a:rPr lang="en-US" sz="2200" dirty="0">
                <a:latin typeface="Cambria" panose="02040503050406030204" pitchFamily="18" charset="0"/>
                <a:cs typeface="Times New Roman" pitchFamily="18" charset="0"/>
              </a:rPr>
              <a:t>The resource is used.</a:t>
            </a:r>
          </a:p>
          <a:p>
            <a:pPr marL="914400" lvl="1" indent="-457200" algn="just" eaLnBrk="1" hangingPunct="1">
              <a:lnSpc>
                <a:spcPct val="90000"/>
              </a:lnSpc>
              <a:buFontTx/>
              <a:buAutoNum type="arabicPeriod"/>
              <a:defRPr/>
            </a:pPr>
            <a:r>
              <a:rPr lang="en-US" sz="2200" dirty="0">
                <a:latin typeface="Cambria" panose="02040503050406030204" pitchFamily="18" charset="0"/>
                <a:cs typeface="Times New Roman" pitchFamily="18" charset="0"/>
              </a:rPr>
              <a:t>The resource is freed-up.</a:t>
            </a:r>
            <a:endParaRPr lang="en-US" sz="2200" dirty="0">
              <a:latin typeface="Cambria" panose="020405030504060302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Slide Number Placeholder 5"/>
          <p:cNvSpPr>
            <a:spLocks noGrp="1"/>
          </p:cNvSpPr>
          <p:nvPr>
            <p:ph type="sldNum" sz="quarter" idx="12"/>
          </p:nvPr>
        </p:nvSpPr>
        <p:spPr/>
        <p:txBody>
          <a:bodyPr/>
          <a:lstStyle/>
          <a:p>
            <a:pPr>
              <a:defRPr/>
            </a:pPr>
            <a:fld id="{C80E962D-4028-405E-AD79-7DCF5B10789E}" type="slidenum">
              <a:rPr lang="en-US"/>
              <a:pPr>
                <a:defRPr/>
              </a:pPr>
              <a:t>4</a:t>
            </a:fld>
            <a:endParaRPr lang="en-US"/>
          </a:p>
        </p:txBody>
      </p:sp>
      <p:sp>
        <p:nvSpPr>
          <p:cNvPr id="5123" name="Rectangle 3"/>
          <p:cNvSpPr>
            <a:spLocks noGrp="1" noChangeArrowheads="1"/>
          </p:cNvSpPr>
          <p:nvPr>
            <p:ph type="body" idx="1"/>
          </p:nvPr>
        </p:nvSpPr>
        <p:spPr>
          <a:xfrm>
            <a:off x="381000" y="3276600"/>
            <a:ext cx="8382000" cy="2819400"/>
          </a:xfrm>
        </p:spPr>
        <p:txBody>
          <a:bodyPr/>
          <a:lstStyle/>
          <a:p>
            <a:pPr eaLnBrk="1" hangingPunct="1"/>
            <a:r>
              <a:rPr lang="en-US" altLang="en-US" sz="2200" dirty="0">
                <a:latin typeface="Garamond" pitchFamily="18" charset="0"/>
              </a:rPr>
              <a:t>One direction only traffic.</a:t>
            </a:r>
          </a:p>
          <a:p>
            <a:pPr eaLnBrk="1" hangingPunct="1"/>
            <a:r>
              <a:rPr lang="en-US" altLang="en-US" sz="2200" dirty="0">
                <a:latin typeface="Garamond" pitchFamily="18" charset="0"/>
              </a:rPr>
              <a:t>Each section of the bridge can be considered as a resource.</a:t>
            </a:r>
          </a:p>
          <a:p>
            <a:pPr eaLnBrk="1" hangingPunct="1"/>
            <a:r>
              <a:rPr lang="en-US" altLang="en-US" sz="2200" dirty="0">
                <a:latin typeface="Garamond" pitchFamily="18" charset="0"/>
              </a:rPr>
              <a:t>If a deadlock occurs, it can be solved if one of the cars goes back (resource preemption).</a:t>
            </a:r>
          </a:p>
          <a:p>
            <a:pPr eaLnBrk="1" hangingPunct="1"/>
            <a:r>
              <a:rPr lang="en-US" altLang="en-US" sz="2200" dirty="0">
                <a:latin typeface="Garamond" pitchFamily="18" charset="0"/>
              </a:rPr>
              <a:t>It can appear the phenomenon of </a:t>
            </a:r>
            <a:r>
              <a:rPr lang="ro-RO" altLang="en-US" sz="2200" dirty="0">
                <a:latin typeface="Garamond" pitchFamily="18" charset="0"/>
              </a:rPr>
              <a:t>“s</a:t>
            </a:r>
            <a:r>
              <a:rPr lang="en-US" altLang="en-US" sz="2200" dirty="0" err="1">
                <a:latin typeface="Garamond" pitchFamily="18" charset="0"/>
              </a:rPr>
              <a:t>tarvation</a:t>
            </a:r>
            <a:r>
              <a:rPr lang="ro-RO" altLang="en-US" sz="2200" dirty="0">
                <a:latin typeface="Garamond" pitchFamily="18" charset="0"/>
              </a:rPr>
              <a:t>”</a:t>
            </a:r>
            <a:r>
              <a:rPr lang="en-US" altLang="en-US" sz="2200" dirty="0">
                <a:latin typeface="Garamond" pitchFamily="18" charset="0"/>
              </a:rPr>
              <a:t>.</a:t>
            </a:r>
          </a:p>
          <a:p>
            <a:pPr eaLnBrk="1" hangingPunct="1"/>
            <a:endParaRPr lang="en-US" altLang="en-US" sz="2200" dirty="0">
              <a:latin typeface="Garamond" pitchFamily="18" charset="0"/>
            </a:endParaRPr>
          </a:p>
          <a:p>
            <a:pPr eaLnBrk="1" hangingPunct="1">
              <a:buFontTx/>
              <a:buNone/>
            </a:pPr>
            <a:r>
              <a:rPr lang="en-US" altLang="en-US" sz="2200" dirty="0">
                <a:latin typeface="Garamond" pitchFamily="18" charset="0"/>
              </a:rPr>
              <a:t>See also the 5 philosophers problem</a:t>
            </a:r>
            <a:r>
              <a:rPr lang="ro-RO" altLang="en-US" sz="2200" dirty="0">
                <a:latin typeface="Garamond" pitchFamily="18" charset="0"/>
              </a:rPr>
              <a:t>: (</a:t>
            </a:r>
            <a:r>
              <a:rPr lang="ro-RO" altLang="en-US" sz="2200" dirty="0">
                <a:latin typeface="Garamond" pitchFamily="18" charset="0"/>
                <a:hlinkClick r:id="rId2"/>
              </a:rPr>
              <a:t>http://en.wikipedia.org/wiki/Dining_philosophers_problem</a:t>
            </a:r>
            <a:r>
              <a:rPr lang="ro-RO" altLang="en-US" sz="2200" dirty="0">
                <a:latin typeface="Garamond" pitchFamily="18" charset="0"/>
              </a:rPr>
              <a:t>)</a:t>
            </a:r>
            <a:endParaRPr lang="en-US" altLang="en-US" sz="2200" dirty="0">
              <a:latin typeface="Garamond" pitchFamily="18" charset="0"/>
            </a:endParaRPr>
          </a:p>
        </p:txBody>
      </p:sp>
      <p:grpSp>
        <p:nvGrpSpPr>
          <p:cNvPr id="5124" name="Group 4"/>
          <p:cNvGrpSpPr>
            <a:grpSpLocks/>
          </p:cNvGrpSpPr>
          <p:nvPr/>
        </p:nvGrpSpPr>
        <p:grpSpPr bwMode="auto">
          <a:xfrm>
            <a:off x="1266825" y="1600200"/>
            <a:ext cx="6276975" cy="1371600"/>
            <a:chOff x="798" y="1008"/>
            <a:chExt cx="3954" cy="864"/>
          </a:xfrm>
        </p:grpSpPr>
        <p:grpSp>
          <p:nvGrpSpPr>
            <p:cNvPr id="5126" name="Group 5"/>
            <p:cNvGrpSpPr>
              <a:grpSpLocks/>
            </p:cNvGrpSpPr>
            <p:nvPr/>
          </p:nvGrpSpPr>
          <p:grpSpPr bwMode="auto">
            <a:xfrm>
              <a:off x="816" y="1008"/>
              <a:ext cx="3936" cy="240"/>
              <a:chOff x="672" y="1008"/>
              <a:chExt cx="3936" cy="240"/>
            </a:xfrm>
          </p:grpSpPr>
          <p:sp>
            <p:nvSpPr>
              <p:cNvPr id="5150" name="Line 6"/>
              <p:cNvSpPr>
                <a:spLocks noChangeShapeType="1"/>
              </p:cNvSpPr>
              <p:nvPr/>
            </p:nvSpPr>
            <p:spPr bwMode="auto">
              <a:xfrm>
                <a:off x="672" y="1008"/>
                <a:ext cx="115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1" name="Line 7"/>
              <p:cNvSpPr>
                <a:spLocks noChangeShapeType="1"/>
              </p:cNvSpPr>
              <p:nvPr/>
            </p:nvSpPr>
            <p:spPr bwMode="auto">
              <a:xfrm>
                <a:off x="1824" y="1008"/>
                <a:ext cx="384" cy="2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2" name="Line 8"/>
              <p:cNvSpPr>
                <a:spLocks noChangeShapeType="1"/>
              </p:cNvSpPr>
              <p:nvPr/>
            </p:nvSpPr>
            <p:spPr bwMode="auto">
              <a:xfrm>
                <a:off x="2208" y="1248"/>
                <a:ext cx="86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3" name="Line 9"/>
              <p:cNvSpPr>
                <a:spLocks noChangeShapeType="1"/>
              </p:cNvSpPr>
              <p:nvPr/>
            </p:nvSpPr>
            <p:spPr bwMode="auto">
              <a:xfrm flipV="1">
                <a:off x="3072" y="1026"/>
                <a:ext cx="384" cy="22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4" name="Line 10"/>
              <p:cNvSpPr>
                <a:spLocks noChangeShapeType="1"/>
              </p:cNvSpPr>
              <p:nvPr/>
            </p:nvSpPr>
            <p:spPr bwMode="auto">
              <a:xfrm>
                <a:off x="3456" y="1020"/>
                <a:ext cx="115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27" name="Group 11"/>
            <p:cNvGrpSpPr>
              <a:grpSpLocks/>
            </p:cNvGrpSpPr>
            <p:nvPr/>
          </p:nvGrpSpPr>
          <p:grpSpPr bwMode="auto">
            <a:xfrm flipV="1">
              <a:off x="816" y="1632"/>
              <a:ext cx="3936" cy="240"/>
              <a:chOff x="672" y="1008"/>
              <a:chExt cx="3936" cy="240"/>
            </a:xfrm>
          </p:grpSpPr>
          <p:sp>
            <p:nvSpPr>
              <p:cNvPr id="5145" name="Line 12"/>
              <p:cNvSpPr>
                <a:spLocks noChangeShapeType="1"/>
              </p:cNvSpPr>
              <p:nvPr/>
            </p:nvSpPr>
            <p:spPr bwMode="auto">
              <a:xfrm>
                <a:off x="672" y="1008"/>
                <a:ext cx="115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6" name="Line 13"/>
              <p:cNvSpPr>
                <a:spLocks noChangeShapeType="1"/>
              </p:cNvSpPr>
              <p:nvPr/>
            </p:nvSpPr>
            <p:spPr bwMode="auto">
              <a:xfrm>
                <a:off x="1824" y="1008"/>
                <a:ext cx="384" cy="2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7" name="Line 14"/>
              <p:cNvSpPr>
                <a:spLocks noChangeShapeType="1"/>
              </p:cNvSpPr>
              <p:nvPr/>
            </p:nvSpPr>
            <p:spPr bwMode="auto">
              <a:xfrm>
                <a:off x="2208" y="1248"/>
                <a:ext cx="86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8" name="Line 15"/>
              <p:cNvSpPr>
                <a:spLocks noChangeShapeType="1"/>
              </p:cNvSpPr>
              <p:nvPr/>
            </p:nvSpPr>
            <p:spPr bwMode="auto">
              <a:xfrm flipV="1">
                <a:off x="3072" y="1026"/>
                <a:ext cx="384" cy="22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9" name="Line 16"/>
              <p:cNvSpPr>
                <a:spLocks noChangeShapeType="1"/>
              </p:cNvSpPr>
              <p:nvPr/>
            </p:nvSpPr>
            <p:spPr bwMode="auto">
              <a:xfrm>
                <a:off x="3456" y="1020"/>
                <a:ext cx="115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28" name="Group 17"/>
            <p:cNvGrpSpPr>
              <a:grpSpLocks/>
            </p:cNvGrpSpPr>
            <p:nvPr/>
          </p:nvGrpSpPr>
          <p:grpSpPr bwMode="auto">
            <a:xfrm>
              <a:off x="1512" y="1614"/>
              <a:ext cx="288" cy="162"/>
              <a:chOff x="1056" y="1614"/>
              <a:chExt cx="288" cy="162"/>
            </a:xfrm>
          </p:grpSpPr>
          <p:sp>
            <p:nvSpPr>
              <p:cNvPr id="5143" name="Rectangle 18"/>
              <p:cNvSpPr>
                <a:spLocks noChangeArrowheads="1"/>
              </p:cNvSpPr>
              <p:nvPr/>
            </p:nvSpPr>
            <p:spPr bwMode="auto">
              <a:xfrm>
                <a:off x="1056" y="1614"/>
                <a:ext cx="288" cy="1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600">
                  <a:latin typeface="Times New Roman" pitchFamily="18" charset="0"/>
                </a:endParaRPr>
              </a:p>
            </p:txBody>
          </p:sp>
          <p:sp>
            <p:nvSpPr>
              <p:cNvPr id="5144" name="Rectangle 19"/>
              <p:cNvSpPr>
                <a:spLocks noChangeArrowheads="1"/>
              </p:cNvSpPr>
              <p:nvPr/>
            </p:nvSpPr>
            <p:spPr bwMode="auto">
              <a:xfrm>
                <a:off x="1206" y="1638"/>
                <a:ext cx="66" cy="11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600">
                  <a:latin typeface="Times New Roman" pitchFamily="18" charset="0"/>
                </a:endParaRPr>
              </a:p>
            </p:txBody>
          </p:sp>
        </p:grpSp>
        <p:sp>
          <p:nvSpPr>
            <p:cNvPr id="5129" name="Line 20"/>
            <p:cNvSpPr>
              <a:spLocks noChangeShapeType="1"/>
            </p:cNvSpPr>
            <p:nvPr/>
          </p:nvSpPr>
          <p:spPr bwMode="auto">
            <a:xfrm>
              <a:off x="798" y="1428"/>
              <a:ext cx="1272"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21"/>
            <p:cNvSpPr>
              <a:spLocks noChangeShapeType="1"/>
            </p:cNvSpPr>
            <p:nvPr/>
          </p:nvSpPr>
          <p:spPr bwMode="auto">
            <a:xfrm>
              <a:off x="3444" y="1422"/>
              <a:ext cx="1272"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5131" name="Group 22"/>
            <p:cNvGrpSpPr>
              <a:grpSpLocks/>
            </p:cNvGrpSpPr>
            <p:nvPr/>
          </p:nvGrpSpPr>
          <p:grpSpPr bwMode="auto">
            <a:xfrm>
              <a:off x="2382" y="1344"/>
              <a:ext cx="288" cy="162"/>
              <a:chOff x="1056" y="1614"/>
              <a:chExt cx="288" cy="162"/>
            </a:xfrm>
          </p:grpSpPr>
          <p:sp>
            <p:nvSpPr>
              <p:cNvPr id="5141" name="Rectangle 23"/>
              <p:cNvSpPr>
                <a:spLocks noChangeArrowheads="1"/>
              </p:cNvSpPr>
              <p:nvPr/>
            </p:nvSpPr>
            <p:spPr bwMode="auto">
              <a:xfrm>
                <a:off x="1056" y="1614"/>
                <a:ext cx="288" cy="1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600">
                  <a:latin typeface="Times New Roman" pitchFamily="18" charset="0"/>
                </a:endParaRPr>
              </a:p>
            </p:txBody>
          </p:sp>
          <p:sp>
            <p:nvSpPr>
              <p:cNvPr id="5142" name="Rectangle 24"/>
              <p:cNvSpPr>
                <a:spLocks noChangeArrowheads="1"/>
              </p:cNvSpPr>
              <p:nvPr/>
            </p:nvSpPr>
            <p:spPr bwMode="auto">
              <a:xfrm>
                <a:off x="1206" y="1638"/>
                <a:ext cx="66" cy="11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600">
                  <a:latin typeface="Times New Roman" pitchFamily="18" charset="0"/>
                </a:endParaRPr>
              </a:p>
            </p:txBody>
          </p:sp>
        </p:grpSp>
        <p:grpSp>
          <p:nvGrpSpPr>
            <p:cNvPr id="5132" name="Group 25"/>
            <p:cNvGrpSpPr>
              <a:grpSpLocks/>
            </p:cNvGrpSpPr>
            <p:nvPr/>
          </p:nvGrpSpPr>
          <p:grpSpPr bwMode="auto">
            <a:xfrm flipH="1">
              <a:off x="2838" y="1344"/>
              <a:ext cx="288" cy="162"/>
              <a:chOff x="1056" y="1614"/>
              <a:chExt cx="288" cy="162"/>
            </a:xfrm>
          </p:grpSpPr>
          <p:sp>
            <p:nvSpPr>
              <p:cNvPr id="5139" name="Rectangle 26"/>
              <p:cNvSpPr>
                <a:spLocks noChangeArrowheads="1"/>
              </p:cNvSpPr>
              <p:nvPr/>
            </p:nvSpPr>
            <p:spPr bwMode="auto">
              <a:xfrm>
                <a:off x="1056" y="1614"/>
                <a:ext cx="288" cy="1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600">
                  <a:latin typeface="Times New Roman" pitchFamily="18" charset="0"/>
                </a:endParaRPr>
              </a:p>
            </p:txBody>
          </p:sp>
          <p:sp>
            <p:nvSpPr>
              <p:cNvPr id="5140" name="Rectangle 27"/>
              <p:cNvSpPr>
                <a:spLocks noChangeArrowheads="1"/>
              </p:cNvSpPr>
              <p:nvPr/>
            </p:nvSpPr>
            <p:spPr bwMode="auto">
              <a:xfrm>
                <a:off x="1206" y="1638"/>
                <a:ext cx="66" cy="11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600">
                  <a:latin typeface="Times New Roman" pitchFamily="18" charset="0"/>
                </a:endParaRPr>
              </a:p>
            </p:txBody>
          </p:sp>
        </p:grpSp>
        <p:grpSp>
          <p:nvGrpSpPr>
            <p:cNvPr id="5133" name="Group 28"/>
            <p:cNvGrpSpPr>
              <a:grpSpLocks/>
            </p:cNvGrpSpPr>
            <p:nvPr/>
          </p:nvGrpSpPr>
          <p:grpSpPr bwMode="auto">
            <a:xfrm flipH="1">
              <a:off x="3822" y="1140"/>
              <a:ext cx="288" cy="162"/>
              <a:chOff x="1056" y="1614"/>
              <a:chExt cx="288" cy="162"/>
            </a:xfrm>
          </p:grpSpPr>
          <p:sp>
            <p:nvSpPr>
              <p:cNvPr id="5137" name="Rectangle 29"/>
              <p:cNvSpPr>
                <a:spLocks noChangeArrowheads="1"/>
              </p:cNvSpPr>
              <p:nvPr/>
            </p:nvSpPr>
            <p:spPr bwMode="auto">
              <a:xfrm>
                <a:off x="1056" y="1614"/>
                <a:ext cx="288" cy="1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600">
                  <a:latin typeface="Times New Roman" pitchFamily="18" charset="0"/>
                </a:endParaRPr>
              </a:p>
            </p:txBody>
          </p:sp>
          <p:sp>
            <p:nvSpPr>
              <p:cNvPr id="5138" name="Rectangle 30"/>
              <p:cNvSpPr>
                <a:spLocks noChangeArrowheads="1"/>
              </p:cNvSpPr>
              <p:nvPr/>
            </p:nvSpPr>
            <p:spPr bwMode="auto">
              <a:xfrm>
                <a:off x="1206" y="1638"/>
                <a:ext cx="66" cy="11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600">
                  <a:latin typeface="Times New Roman" pitchFamily="18" charset="0"/>
                </a:endParaRPr>
              </a:p>
            </p:txBody>
          </p:sp>
        </p:grpSp>
        <p:grpSp>
          <p:nvGrpSpPr>
            <p:cNvPr id="5134" name="Group 31"/>
            <p:cNvGrpSpPr>
              <a:grpSpLocks/>
            </p:cNvGrpSpPr>
            <p:nvPr/>
          </p:nvGrpSpPr>
          <p:grpSpPr bwMode="auto">
            <a:xfrm flipH="1">
              <a:off x="4248" y="1140"/>
              <a:ext cx="288" cy="162"/>
              <a:chOff x="1056" y="1614"/>
              <a:chExt cx="288" cy="162"/>
            </a:xfrm>
          </p:grpSpPr>
          <p:sp>
            <p:nvSpPr>
              <p:cNvPr id="5135" name="Rectangle 32"/>
              <p:cNvSpPr>
                <a:spLocks noChangeArrowheads="1"/>
              </p:cNvSpPr>
              <p:nvPr/>
            </p:nvSpPr>
            <p:spPr bwMode="auto">
              <a:xfrm>
                <a:off x="1056" y="1614"/>
                <a:ext cx="288" cy="1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600">
                  <a:latin typeface="Times New Roman" pitchFamily="18" charset="0"/>
                </a:endParaRPr>
              </a:p>
            </p:txBody>
          </p:sp>
          <p:sp>
            <p:nvSpPr>
              <p:cNvPr id="5136" name="Rectangle 33"/>
              <p:cNvSpPr>
                <a:spLocks noChangeArrowheads="1"/>
              </p:cNvSpPr>
              <p:nvPr/>
            </p:nvSpPr>
            <p:spPr bwMode="auto">
              <a:xfrm>
                <a:off x="1206" y="1638"/>
                <a:ext cx="66" cy="11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600">
                  <a:latin typeface="Times New Roman" pitchFamily="18" charset="0"/>
                </a:endParaRPr>
              </a:p>
            </p:txBody>
          </p:sp>
        </p:grpSp>
      </p:grpSp>
      <p:sp>
        <p:nvSpPr>
          <p:cNvPr id="5125" name="Text Box 35"/>
          <p:cNvSpPr txBox="1">
            <a:spLocks noChangeArrowheads="1"/>
          </p:cNvSpPr>
          <p:nvPr/>
        </p:nvSpPr>
        <p:spPr bwMode="auto">
          <a:xfrm>
            <a:off x="1828800" y="304800"/>
            <a:ext cx="5562600"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3300" b="1" dirty="0">
                <a:solidFill>
                  <a:srgbClr val="FF0000"/>
                </a:solidFill>
                <a:latin typeface="Times New Roman" pitchFamily="18" charset="0"/>
              </a:rPr>
              <a:t>Example: crossing a bridge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5C164B53-E9A7-4F8B-9144-BA03DA93FA10}" type="slidenum">
              <a:rPr lang="en-US"/>
              <a:pPr>
                <a:defRPr/>
              </a:pPr>
              <a:t>5</a:t>
            </a:fld>
            <a:endParaRPr lang="en-US"/>
          </a:p>
        </p:txBody>
      </p:sp>
      <p:sp>
        <p:nvSpPr>
          <p:cNvPr id="6147" name="Rectangle 3"/>
          <p:cNvSpPr>
            <a:spLocks noGrp="1" noChangeArrowheads="1"/>
          </p:cNvSpPr>
          <p:nvPr>
            <p:ph type="body" idx="1"/>
          </p:nvPr>
        </p:nvSpPr>
        <p:spPr>
          <a:xfrm>
            <a:off x="228600" y="914400"/>
            <a:ext cx="8610600" cy="1011238"/>
          </a:xfrm>
        </p:spPr>
        <p:txBody>
          <a:bodyPr/>
          <a:lstStyle/>
          <a:p>
            <a:pPr marL="0" indent="0" algn="just" eaLnBrk="1" hangingPunct="1">
              <a:lnSpc>
                <a:spcPct val="90000"/>
              </a:lnSpc>
              <a:buFontTx/>
              <a:buNone/>
            </a:pPr>
            <a:r>
              <a:rPr lang="en-US" altLang="en-US" sz="2000" b="1" dirty="0">
                <a:solidFill>
                  <a:schemeClr val="accent2"/>
                </a:solidFill>
                <a:latin typeface="Garamond" pitchFamily="18" charset="0"/>
                <a:cs typeface="Times New Roman" pitchFamily="18" charset="0"/>
              </a:rPr>
              <a:t>Necessary conditions</a:t>
            </a:r>
            <a:r>
              <a:rPr lang="en-US" altLang="en-US" sz="2000" dirty="0">
                <a:latin typeface="Garamond" pitchFamily="18" charset="0"/>
                <a:cs typeface="Times New Roman" pitchFamily="18" charset="0"/>
              </a:rPr>
              <a:t> </a:t>
            </a:r>
          </a:p>
          <a:p>
            <a:pPr marL="0" indent="0" algn="just" eaLnBrk="1" hangingPunct="1">
              <a:lnSpc>
                <a:spcPct val="90000"/>
              </a:lnSpc>
              <a:buFontTx/>
              <a:buNone/>
            </a:pPr>
            <a:r>
              <a:rPr lang="en-US" altLang="en-US" sz="2000" b="1" dirty="0">
                <a:latin typeface="Garamond" pitchFamily="18" charset="0"/>
                <a:cs typeface="Times New Roman" pitchFamily="18" charset="0"/>
              </a:rPr>
              <a:t>All</a:t>
            </a:r>
            <a:r>
              <a:rPr lang="ro-RO" altLang="en-US" sz="2000" b="1" dirty="0">
                <a:latin typeface="Garamond" pitchFamily="18" charset="0"/>
                <a:cs typeface="Times New Roman" pitchFamily="18" charset="0"/>
              </a:rPr>
              <a:t> </a:t>
            </a:r>
            <a:r>
              <a:rPr lang="en-US" altLang="en-US" sz="2000" dirty="0">
                <a:latin typeface="Garamond" pitchFamily="18" charset="0"/>
                <a:cs typeface="Times New Roman" pitchFamily="18" charset="0"/>
              </a:rPr>
              <a:t>4 conditions must happen simultaneously in order to have a deadlock:</a:t>
            </a:r>
          </a:p>
          <a:p>
            <a:pPr marL="0" indent="0" algn="just" eaLnBrk="1" hangingPunct="1">
              <a:lnSpc>
                <a:spcPct val="90000"/>
              </a:lnSpc>
              <a:buFontTx/>
              <a:buNone/>
            </a:pPr>
            <a:endParaRPr lang="en-US" altLang="en-US" sz="2000" dirty="0">
              <a:latin typeface="Garamond" pitchFamily="18" charset="0"/>
            </a:endParaRPr>
          </a:p>
        </p:txBody>
      </p:sp>
      <p:sp>
        <p:nvSpPr>
          <p:cNvPr id="6148" name="Text Box 4"/>
          <p:cNvSpPr txBox="1">
            <a:spLocks noChangeArrowheads="1"/>
          </p:cNvSpPr>
          <p:nvPr/>
        </p:nvSpPr>
        <p:spPr bwMode="auto">
          <a:xfrm>
            <a:off x="3276600" y="304800"/>
            <a:ext cx="5486400"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3300" b="1" dirty="0">
                <a:solidFill>
                  <a:srgbClr val="FF0000"/>
                </a:solidFill>
                <a:latin typeface="Times New Roman" pitchFamily="18" charset="0"/>
              </a:rPr>
              <a:t>Deadlock characteristics</a:t>
            </a:r>
          </a:p>
        </p:txBody>
      </p:sp>
      <p:sp>
        <p:nvSpPr>
          <p:cNvPr id="6149" name="Rectangle 5"/>
          <p:cNvSpPr>
            <a:spLocks noChangeArrowheads="1"/>
          </p:cNvSpPr>
          <p:nvPr/>
        </p:nvSpPr>
        <p:spPr bwMode="auto">
          <a:xfrm>
            <a:off x="304800" y="1752600"/>
            <a:ext cx="8534400" cy="4572000"/>
          </a:xfrm>
          <a:prstGeom prst="rect">
            <a:avLst/>
          </a:prstGeom>
          <a:solidFill>
            <a:srgbClr val="FF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hangingPunct="1">
              <a:lnSpc>
                <a:spcPct val="90000"/>
              </a:lnSpc>
              <a:buFontTx/>
              <a:buNone/>
            </a:pPr>
            <a:r>
              <a:rPr lang="en-US" altLang="en-US" sz="2000" b="1" dirty="0">
                <a:latin typeface="Garamond" pitchFamily="18" charset="0"/>
                <a:cs typeface="Times New Roman" pitchFamily="18" charset="0"/>
              </a:rPr>
              <a:t>Mutual exclusion</a:t>
            </a:r>
          </a:p>
          <a:p>
            <a:pPr algn="just" eaLnBrk="1" hangingPunct="1">
              <a:lnSpc>
                <a:spcPct val="90000"/>
              </a:lnSpc>
              <a:buFontTx/>
              <a:buNone/>
            </a:pPr>
            <a:r>
              <a:rPr lang="en-US" altLang="en-US" sz="2000" dirty="0">
                <a:latin typeface="Garamond" pitchFamily="18" charset="0"/>
                <a:cs typeface="Times New Roman" pitchFamily="18" charset="0"/>
              </a:rPr>
              <a:t>One or more resources must be owned by a process in an exclusive way</a:t>
            </a:r>
            <a:r>
              <a:rPr lang="ro-RO" altLang="en-US" sz="2000" dirty="0">
                <a:latin typeface="Garamond" pitchFamily="18" charset="0"/>
                <a:cs typeface="Times New Roman" pitchFamily="18" charset="0"/>
              </a:rPr>
              <a:t>.</a:t>
            </a:r>
            <a:endParaRPr lang="en-US" altLang="en-US" sz="2000" dirty="0">
              <a:latin typeface="Garamond" pitchFamily="18" charset="0"/>
              <a:cs typeface="Times New Roman" pitchFamily="18" charset="0"/>
            </a:endParaRPr>
          </a:p>
          <a:p>
            <a:pPr algn="just" eaLnBrk="1" hangingPunct="1">
              <a:lnSpc>
                <a:spcPct val="90000"/>
              </a:lnSpc>
              <a:buFontTx/>
              <a:buNone/>
            </a:pPr>
            <a:r>
              <a:rPr lang="en-US" altLang="en-US" sz="2000" dirty="0">
                <a:latin typeface="Garamond" pitchFamily="18" charset="0"/>
                <a:cs typeface="Times New Roman" pitchFamily="18" charset="0"/>
              </a:rPr>
              <a:t> </a:t>
            </a:r>
          </a:p>
          <a:p>
            <a:pPr algn="just" eaLnBrk="1" hangingPunct="1">
              <a:lnSpc>
                <a:spcPct val="90000"/>
              </a:lnSpc>
              <a:buFontTx/>
              <a:buNone/>
            </a:pPr>
            <a:r>
              <a:rPr lang="ro-RO" altLang="en-US" sz="2000" b="1" dirty="0">
                <a:latin typeface="Garamond" pitchFamily="18" charset="0"/>
                <a:cs typeface="Times New Roman" pitchFamily="18" charset="0"/>
              </a:rPr>
              <a:t>“</a:t>
            </a:r>
            <a:r>
              <a:rPr lang="en-US" altLang="en-US" sz="2000" b="1" dirty="0">
                <a:latin typeface="Garamond" pitchFamily="18" charset="0"/>
                <a:cs typeface="Times New Roman" pitchFamily="18" charset="0"/>
              </a:rPr>
              <a:t>Hold and Wait</a:t>
            </a:r>
            <a:r>
              <a:rPr lang="ro-RO" altLang="en-US" sz="2000" b="1" dirty="0">
                <a:latin typeface="Garamond" pitchFamily="18" charset="0"/>
                <a:cs typeface="Times New Roman" pitchFamily="18" charset="0"/>
              </a:rPr>
              <a:t>”</a:t>
            </a:r>
            <a:endParaRPr lang="en-US" altLang="en-US" sz="2000" dirty="0">
              <a:latin typeface="Garamond" pitchFamily="18" charset="0"/>
              <a:cs typeface="Times New Roman" pitchFamily="18" charset="0"/>
            </a:endParaRPr>
          </a:p>
          <a:p>
            <a:pPr algn="just" eaLnBrk="1" hangingPunct="1">
              <a:lnSpc>
                <a:spcPct val="90000"/>
              </a:lnSpc>
              <a:buFontTx/>
              <a:buNone/>
            </a:pPr>
            <a:r>
              <a:rPr lang="en-US" altLang="en-US" sz="2000" dirty="0">
                <a:latin typeface="Garamond" pitchFamily="18" charset="0"/>
                <a:cs typeface="Times New Roman" pitchFamily="18" charset="0"/>
              </a:rPr>
              <a:t>A process owns a resource while is waiting for another resource to be freed-up.</a:t>
            </a:r>
          </a:p>
          <a:p>
            <a:pPr algn="just" eaLnBrk="1" hangingPunct="1">
              <a:lnSpc>
                <a:spcPct val="90000"/>
              </a:lnSpc>
              <a:buFontTx/>
              <a:buNone/>
            </a:pPr>
            <a:r>
              <a:rPr lang="en-US" altLang="en-US" sz="2000" dirty="0">
                <a:latin typeface="Garamond" pitchFamily="18" charset="0"/>
                <a:cs typeface="Times New Roman" pitchFamily="18" charset="0"/>
              </a:rPr>
              <a:t> </a:t>
            </a:r>
          </a:p>
          <a:p>
            <a:pPr algn="just" eaLnBrk="1" hangingPunct="1">
              <a:lnSpc>
                <a:spcPct val="90000"/>
              </a:lnSpc>
              <a:buFontTx/>
              <a:buNone/>
            </a:pPr>
            <a:r>
              <a:rPr lang="en-US" altLang="en-US" sz="2000" b="1" dirty="0">
                <a:latin typeface="Garamond" pitchFamily="18" charset="0"/>
                <a:cs typeface="Times New Roman" pitchFamily="18" charset="0"/>
              </a:rPr>
              <a:t>No preemption</a:t>
            </a:r>
            <a:endParaRPr lang="en-US" altLang="en-US" sz="2000" dirty="0">
              <a:latin typeface="Garamond" pitchFamily="18" charset="0"/>
              <a:cs typeface="Times New Roman" pitchFamily="18" charset="0"/>
            </a:endParaRPr>
          </a:p>
          <a:p>
            <a:pPr algn="just" eaLnBrk="1" hangingPunct="1">
              <a:lnSpc>
                <a:spcPct val="90000"/>
              </a:lnSpc>
              <a:buFontTx/>
              <a:buNone/>
            </a:pPr>
            <a:r>
              <a:rPr lang="en-US" altLang="en-US" sz="2000" dirty="0">
                <a:latin typeface="Garamond" pitchFamily="18" charset="0"/>
                <a:cs typeface="Times New Roman" pitchFamily="18" charset="0"/>
              </a:rPr>
              <a:t>We have only the possibility that a resource is freed-up voluntarily – nothing else can force to freed-up the resource.</a:t>
            </a:r>
          </a:p>
          <a:p>
            <a:pPr algn="just" eaLnBrk="1" hangingPunct="1">
              <a:lnSpc>
                <a:spcPct val="90000"/>
              </a:lnSpc>
              <a:buFontTx/>
              <a:buNone/>
            </a:pPr>
            <a:r>
              <a:rPr lang="en-US" altLang="en-US" sz="2000" dirty="0">
                <a:latin typeface="Garamond" pitchFamily="18" charset="0"/>
                <a:cs typeface="Times New Roman" pitchFamily="18" charset="0"/>
              </a:rPr>
              <a:t> </a:t>
            </a:r>
          </a:p>
          <a:p>
            <a:pPr algn="just" eaLnBrk="1" hangingPunct="1">
              <a:lnSpc>
                <a:spcPct val="90000"/>
              </a:lnSpc>
              <a:buFontTx/>
              <a:buNone/>
            </a:pPr>
            <a:r>
              <a:rPr lang="en-US" altLang="en-US" sz="2000" b="1" dirty="0">
                <a:latin typeface="Garamond" pitchFamily="18" charset="0"/>
                <a:cs typeface="Times New Roman" pitchFamily="18" charset="0"/>
              </a:rPr>
              <a:t>Circular waiting</a:t>
            </a:r>
            <a:endParaRPr lang="en-US" altLang="en-US" sz="2000" dirty="0">
              <a:latin typeface="Garamond" pitchFamily="18" charset="0"/>
              <a:cs typeface="Times New Roman" pitchFamily="18" charset="0"/>
            </a:endParaRPr>
          </a:p>
          <a:p>
            <a:pPr algn="just" eaLnBrk="1" hangingPunct="1">
              <a:lnSpc>
                <a:spcPct val="90000"/>
              </a:lnSpc>
              <a:buFontTx/>
              <a:buNone/>
            </a:pPr>
            <a:r>
              <a:rPr lang="en-US" altLang="en-US" sz="2000" dirty="0">
                <a:latin typeface="Garamond" pitchFamily="18" charset="0"/>
                <a:cs typeface="Times New Roman" pitchFamily="18" charset="0"/>
              </a:rPr>
              <a:t>The process A waits for process B that waits for process C .... that waits for 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103E076F-F864-408D-AF43-62614C4C3AF0}" type="slidenum">
              <a:rPr lang="en-US">
                <a:latin typeface="Cambria" panose="02040503050406030204" pitchFamily="18" charset="0"/>
              </a:rPr>
              <a:pPr>
                <a:defRPr/>
              </a:pPr>
              <a:t>6</a:t>
            </a:fld>
            <a:endParaRPr lang="en-US">
              <a:latin typeface="Cambria" panose="02040503050406030204" pitchFamily="18" charset="0"/>
            </a:endParaRPr>
          </a:p>
        </p:txBody>
      </p:sp>
      <p:sp>
        <p:nvSpPr>
          <p:cNvPr id="7171" name="Rectangle 3"/>
          <p:cNvSpPr>
            <a:spLocks noGrp="1" noChangeArrowheads="1"/>
          </p:cNvSpPr>
          <p:nvPr>
            <p:ph type="body" idx="1"/>
          </p:nvPr>
        </p:nvSpPr>
        <p:spPr>
          <a:xfrm>
            <a:off x="457200" y="1143000"/>
            <a:ext cx="8610600" cy="5257800"/>
          </a:xfrm>
        </p:spPr>
        <p:txBody>
          <a:bodyPr/>
          <a:lstStyle/>
          <a:p>
            <a:pPr marL="0" indent="0" algn="just" eaLnBrk="1" hangingPunct="1">
              <a:lnSpc>
                <a:spcPct val="90000"/>
              </a:lnSpc>
              <a:buFontTx/>
              <a:buNone/>
            </a:pPr>
            <a:r>
              <a:rPr lang="en-US" altLang="en-US" sz="2000" dirty="0">
                <a:latin typeface="Cambria" panose="02040503050406030204" pitchFamily="18" charset="0"/>
                <a:cs typeface="Times New Roman" pitchFamily="18" charset="0"/>
              </a:rPr>
              <a:t>A graph can be used to visually determine the appearance (or the possibility of appearance) of a deadlock.</a:t>
            </a:r>
          </a:p>
          <a:p>
            <a:pPr marL="0" indent="0" algn="just" eaLnBrk="1" hangingPunct="1">
              <a:lnSpc>
                <a:spcPct val="90000"/>
              </a:lnSpc>
              <a:buFontTx/>
              <a:buNone/>
            </a:pPr>
            <a:r>
              <a:rPr lang="en-US" altLang="en-US" sz="2000" dirty="0">
                <a:latin typeface="Cambria" panose="02040503050406030204" pitchFamily="18" charset="0"/>
                <a:cs typeface="Times New Roman" pitchFamily="18" charset="0"/>
              </a:rPr>
              <a:t> </a:t>
            </a:r>
          </a:p>
          <a:p>
            <a:pPr lvl="1" algn="just" eaLnBrk="1" hangingPunct="1">
              <a:lnSpc>
                <a:spcPct val="90000"/>
              </a:lnSpc>
              <a:buFontTx/>
              <a:buNone/>
            </a:pPr>
            <a:r>
              <a:rPr lang="en-US" altLang="en-US" sz="2000" b="1" dirty="0">
                <a:latin typeface="Cambria" panose="02040503050406030204" pitchFamily="18" charset="0"/>
                <a:cs typeface="Times New Roman" pitchFamily="18" charset="0"/>
              </a:rPr>
              <a:t>G = ( </a:t>
            </a:r>
            <a:r>
              <a:rPr lang="ro-RO" altLang="en-US" sz="2000" b="1" dirty="0">
                <a:latin typeface="Cambria" panose="02040503050406030204" pitchFamily="18" charset="0"/>
                <a:cs typeface="Times New Roman" pitchFamily="18" charset="0"/>
              </a:rPr>
              <a:t>N</a:t>
            </a:r>
            <a:r>
              <a:rPr lang="en-US" altLang="en-US" sz="2000" b="1" dirty="0">
                <a:latin typeface="Cambria" panose="02040503050406030204" pitchFamily="18" charset="0"/>
                <a:cs typeface="Times New Roman" pitchFamily="18" charset="0"/>
              </a:rPr>
              <a:t>, L )</a:t>
            </a:r>
            <a:r>
              <a:rPr lang="en-US" altLang="en-US" sz="2000" dirty="0">
                <a:latin typeface="Cambria" panose="02040503050406030204" pitchFamily="18" charset="0"/>
                <a:cs typeface="Times New Roman" pitchFamily="18" charset="0"/>
              </a:rPr>
              <a:t> 	nodes (vertices) and links (edges)</a:t>
            </a:r>
          </a:p>
          <a:p>
            <a:pPr lvl="1" algn="just" eaLnBrk="1" hangingPunct="1">
              <a:lnSpc>
                <a:spcPct val="90000"/>
              </a:lnSpc>
              <a:buFontTx/>
              <a:buNone/>
            </a:pPr>
            <a:r>
              <a:rPr lang="en-US" altLang="en-US" sz="2000" dirty="0">
                <a:latin typeface="Cambria" panose="02040503050406030204" pitchFamily="18" charset="0"/>
                <a:cs typeface="Times New Roman" pitchFamily="18" charset="0"/>
              </a:rPr>
              <a:t> </a:t>
            </a:r>
          </a:p>
          <a:p>
            <a:pPr lvl="1" algn="just" eaLnBrk="1" hangingPunct="1">
              <a:lnSpc>
                <a:spcPct val="90000"/>
              </a:lnSpc>
              <a:buFontTx/>
              <a:buNone/>
            </a:pPr>
            <a:r>
              <a:rPr lang="ro-RO" altLang="en-US" sz="2000" dirty="0">
                <a:latin typeface="Cambria" panose="02040503050406030204" pitchFamily="18" charset="0"/>
                <a:cs typeface="Times New Roman" pitchFamily="18" charset="0"/>
              </a:rPr>
              <a:t>N</a:t>
            </a:r>
            <a:r>
              <a:rPr lang="en-US" altLang="en-US" sz="2000" dirty="0">
                <a:latin typeface="Cambria" panose="02040503050406030204" pitchFamily="18" charset="0"/>
                <a:cs typeface="Times New Roman" pitchFamily="18" charset="0"/>
              </a:rPr>
              <a:t> 		The nodes are processes= {P1, P2, P3, ...} and different types of resources</a:t>
            </a:r>
            <a:r>
              <a:rPr lang="ro-RO" altLang="en-US" sz="2000" dirty="0">
                <a:latin typeface="Cambria" panose="02040503050406030204" pitchFamily="18" charset="0"/>
                <a:cs typeface="Times New Roman" pitchFamily="18" charset="0"/>
              </a:rPr>
              <a:t> </a:t>
            </a:r>
            <a:r>
              <a:rPr lang="en-US" altLang="en-US" sz="2000" dirty="0">
                <a:latin typeface="Cambria" panose="02040503050406030204" pitchFamily="18" charset="0"/>
                <a:cs typeface="Times New Roman" pitchFamily="18" charset="0"/>
              </a:rPr>
              <a:t>{R1, R2, ...}</a:t>
            </a:r>
          </a:p>
          <a:p>
            <a:pPr lvl="1" algn="just" eaLnBrk="1" hangingPunct="1">
              <a:lnSpc>
                <a:spcPct val="90000"/>
              </a:lnSpc>
              <a:buFontTx/>
              <a:buNone/>
            </a:pPr>
            <a:r>
              <a:rPr lang="en-US" altLang="en-US" sz="2000" dirty="0">
                <a:latin typeface="Cambria" panose="02040503050406030204" pitchFamily="18" charset="0"/>
                <a:cs typeface="Times New Roman" pitchFamily="18" charset="0"/>
              </a:rPr>
              <a:t> </a:t>
            </a:r>
          </a:p>
          <a:p>
            <a:pPr lvl="1" algn="just" eaLnBrk="1" hangingPunct="1">
              <a:lnSpc>
                <a:spcPct val="90000"/>
              </a:lnSpc>
              <a:buFontTx/>
              <a:buNone/>
            </a:pPr>
            <a:r>
              <a:rPr lang="en-US" altLang="en-US" sz="2000" dirty="0">
                <a:latin typeface="Cambria" panose="02040503050406030204" pitchFamily="18" charset="0"/>
                <a:cs typeface="Times New Roman" pitchFamily="18" charset="0"/>
              </a:rPr>
              <a:t>L 		The links are ( Pi, </a:t>
            </a:r>
            <a:r>
              <a:rPr lang="en-US" altLang="en-US" sz="2000" dirty="0" err="1">
                <a:latin typeface="Cambria" panose="02040503050406030204" pitchFamily="18" charset="0"/>
                <a:cs typeface="Times New Roman" pitchFamily="18" charset="0"/>
              </a:rPr>
              <a:t>Rj</a:t>
            </a:r>
            <a:r>
              <a:rPr lang="en-US" altLang="en-US" sz="2000" dirty="0">
                <a:latin typeface="Cambria" panose="02040503050406030204" pitchFamily="18" charset="0"/>
                <a:cs typeface="Times New Roman" pitchFamily="18" charset="0"/>
              </a:rPr>
              <a:t> ) or ( </a:t>
            </a:r>
            <a:r>
              <a:rPr lang="en-US" altLang="en-US" sz="2000" dirty="0" err="1">
                <a:latin typeface="Cambria" panose="02040503050406030204" pitchFamily="18" charset="0"/>
                <a:cs typeface="Times New Roman" pitchFamily="18" charset="0"/>
              </a:rPr>
              <a:t>Ri</a:t>
            </a:r>
            <a:r>
              <a:rPr lang="en-US" altLang="en-US" sz="2000" dirty="0">
                <a:latin typeface="Cambria" panose="02040503050406030204" pitchFamily="18" charset="0"/>
                <a:cs typeface="Times New Roman" pitchFamily="18" charset="0"/>
              </a:rPr>
              <a:t>, </a:t>
            </a:r>
            <a:r>
              <a:rPr lang="en-US" altLang="en-US" sz="2000" dirty="0" err="1">
                <a:latin typeface="Cambria" panose="02040503050406030204" pitchFamily="18" charset="0"/>
                <a:cs typeface="Times New Roman" pitchFamily="18" charset="0"/>
              </a:rPr>
              <a:t>Pj</a:t>
            </a:r>
            <a:r>
              <a:rPr lang="en-US" altLang="en-US" sz="2000" dirty="0">
                <a:latin typeface="Cambria" panose="02040503050406030204" pitchFamily="18" charset="0"/>
                <a:cs typeface="Times New Roman" pitchFamily="18" charset="0"/>
              </a:rPr>
              <a:t> )</a:t>
            </a:r>
          </a:p>
          <a:p>
            <a:pPr marL="0" indent="0" algn="just" eaLnBrk="1" hangingPunct="1">
              <a:lnSpc>
                <a:spcPct val="90000"/>
              </a:lnSpc>
              <a:buFontTx/>
              <a:buNone/>
            </a:pPr>
            <a:r>
              <a:rPr lang="en-US" altLang="en-US" sz="2000" dirty="0">
                <a:latin typeface="Cambria" panose="02040503050406030204" pitchFamily="18" charset="0"/>
                <a:cs typeface="Times New Roman" pitchFamily="18" charset="0"/>
              </a:rPr>
              <a:t> </a:t>
            </a:r>
          </a:p>
          <a:p>
            <a:pPr marL="0" indent="0" algn="just" eaLnBrk="1" hangingPunct="1">
              <a:lnSpc>
                <a:spcPct val="90000"/>
              </a:lnSpc>
              <a:buFontTx/>
              <a:buNone/>
            </a:pPr>
            <a:r>
              <a:rPr lang="en-US" altLang="en-US" sz="2000" dirty="0">
                <a:latin typeface="Cambria" panose="02040503050406030204" pitchFamily="18" charset="0"/>
                <a:cs typeface="Times New Roman" pitchFamily="18" charset="0"/>
              </a:rPr>
              <a:t>An arrow from one process to a resource means that the </a:t>
            </a:r>
            <a:r>
              <a:rPr lang="en-US" altLang="en-US" sz="2000" b="1" dirty="0">
                <a:latin typeface="Cambria" panose="02040503050406030204" pitchFamily="18" charset="0"/>
                <a:cs typeface="Times New Roman" pitchFamily="18" charset="0"/>
              </a:rPr>
              <a:t>process needs that resource</a:t>
            </a:r>
            <a:r>
              <a:rPr lang="en-US" altLang="en-US" sz="2000" dirty="0">
                <a:latin typeface="Cambria" panose="02040503050406030204" pitchFamily="18" charset="0"/>
                <a:cs typeface="Times New Roman" pitchFamily="18" charset="0"/>
              </a:rPr>
              <a:t>.  </a:t>
            </a:r>
            <a:endParaRPr lang="ro-RO" altLang="en-US" sz="2000" dirty="0">
              <a:latin typeface="Cambria" panose="02040503050406030204" pitchFamily="18" charset="0"/>
              <a:cs typeface="Times New Roman" pitchFamily="18" charset="0"/>
            </a:endParaRPr>
          </a:p>
          <a:p>
            <a:pPr marL="0" indent="0" algn="just" eaLnBrk="1" hangingPunct="1">
              <a:lnSpc>
                <a:spcPct val="90000"/>
              </a:lnSpc>
              <a:buFontTx/>
              <a:buNone/>
            </a:pPr>
            <a:r>
              <a:rPr lang="en-US" altLang="en-US" sz="2000" dirty="0">
                <a:latin typeface="Cambria" panose="02040503050406030204" pitchFamily="18" charset="0"/>
                <a:cs typeface="Times New Roman" pitchFamily="18" charset="0"/>
              </a:rPr>
              <a:t>An arrow from a resource to a process means that an instance of that </a:t>
            </a:r>
            <a:r>
              <a:rPr lang="en-US" altLang="en-US" sz="2000" b="1" dirty="0">
                <a:latin typeface="Cambria" panose="02040503050406030204" pitchFamily="18" charset="0"/>
                <a:cs typeface="Times New Roman" pitchFamily="18" charset="0"/>
              </a:rPr>
              <a:t>resource has been allocated to that process</a:t>
            </a:r>
            <a:r>
              <a:rPr lang="en-US" altLang="en-US" sz="2000" dirty="0">
                <a:latin typeface="Cambria" panose="02040503050406030204" pitchFamily="18" charset="0"/>
                <a:cs typeface="Times New Roman" pitchFamily="18" charset="0"/>
              </a:rPr>
              <a:t>. </a:t>
            </a:r>
          </a:p>
          <a:p>
            <a:pPr marL="0" indent="0" algn="just" eaLnBrk="1" hangingPunct="1">
              <a:lnSpc>
                <a:spcPct val="90000"/>
              </a:lnSpc>
              <a:buFontTx/>
              <a:buNone/>
            </a:pPr>
            <a:r>
              <a:rPr lang="en-US" altLang="en-US" sz="2000" dirty="0">
                <a:latin typeface="Cambria" panose="02040503050406030204" pitchFamily="18" charset="0"/>
                <a:cs typeface="Times New Roman" pitchFamily="18" charset="0"/>
              </a:rPr>
              <a:t>In the drawing, the process is a circle, the resource is a square; the dots are representing the number of instances for that specific resource.</a:t>
            </a:r>
          </a:p>
        </p:txBody>
      </p:sp>
      <p:sp>
        <p:nvSpPr>
          <p:cNvPr id="7172" name="Text Box 4"/>
          <p:cNvSpPr txBox="1">
            <a:spLocks noChangeArrowheads="1"/>
          </p:cNvSpPr>
          <p:nvPr/>
        </p:nvSpPr>
        <p:spPr bwMode="auto">
          <a:xfrm>
            <a:off x="4038600" y="228600"/>
            <a:ext cx="4572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800" b="1" dirty="0">
                <a:solidFill>
                  <a:srgbClr val="FF0000"/>
                </a:solidFill>
                <a:latin typeface="Cambria" panose="02040503050406030204" pitchFamily="18" charset="0"/>
              </a:rPr>
              <a:t>Resource allocation graph</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pPr>
              <a:defRPr/>
            </a:pPr>
            <a:fld id="{84449D75-655D-432F-ADAF-BBFBA0743042}" type="slidenum">
              <a:rPr lang="en-US">
                <a:latin typeface="Cambria" panose="02040503050406030204" pitchFamily="18" charset="0"/>
              </a:rPr>
              <a:pPr>
                <a:defRPr/>
              </a:pPr>
              <a:t>7</a:t>
            </a:fld>
            <a:endParaRPr lang="en-US">
              <a:latin typeface="Cambria" panose="02040503050406030204" pitchFamily="18" charset="0"/>
            </a:endParaRPr>
          </a:p>
        </p:txBody>
      </p:sp>
      <p:sp>
        <p:nvSpPr>
          <p:cNvPr id="8195" name="Rectangle 3"/>
          <p:cNvSpPr>
            <a:spLocks noGrp="1" noChangeArrowheads="1"/>
          </p:cNvSpPr>
          <p:nvPr>
            <p:ph type="body" idx="1"/>
          </p:nvPr>
        </p:nvSpPr>
        <p:spPr>
          <a:xfrm>
            <a:off x="609600" y="990600"/>
            <a:ext cx="7391400" cy="1917116"/>
          </a:xfrm>
        </p:spPr>
        <p:txBody>
          <a:bodyPr/>
          <a:lstStyle/>
          <a:p>
            <a:pPr marL="0" indent="0" algn="just" eaLnBrk="1" hangingPunct="1"/>
            <a:r>
              <a:rPr lang="en-US" altLang="en-US" sz="1800" dirty="0">
                <a:latin typeface="Cambria" panose="02040503050406030204" pitchFamily="18" charset="0"/>
                <a:cs typeface="Times New Roman" pitchFamily="18" charset="0"/>
              </a:rPr>
              <a:t>  </a:t>
            </a:r>
            <a:r>
              <a:rPr lang="en-US" altLang="en-US" sz="2200" dirty="0">
                <a:latin typeface="Cambria" panose="02040503050406030204" pitchFamily="18" charset="0"/>
                <a:cs typeface="Times New Roman" pitchFamily="18" charset="0"/>
              </a:rPr>
              <a:t>If the graph has no cycles, no process is blocked.</a:t>
            </a:r>
          </a:p>
          <a:p>
            <a:pPr marL="0" indent="0" algn="just" eaLnBrk="1" hangingPunct="1"/>
            <a:r>
              <a:rPr lang="en-US" altLang="en-US" sz="2200" dirty="0">
                <a:latin typeface="Cambria" panose="02040503050406030204" pitchFamily="18" charset="0"/>
                <a:cs typeface="Times New Roman" pitchFamily="18" charset="0"/>
              </a:rPr>
              <a:t>  If there is a cycle, then:</a:t>
            </a:r>
          </a:p>
          <a:p>
            <a:pPr lvl="1" algn="just" eaLnBrk="1" hangingPunct="1">
              <a:buFontTx/>
              <a:buNone/>
            </a:pPr>
            <a:r>
              <a:rPr lang="en-US" altLang="en-US" sz="2200" dirty="0">
                <a:latin typeface="Cambria" panose="02040503050406030204" pitchFamily="18" charset="0"/>
                <a:cs typeface="Times New Roman" pitchFamily="18" charset="0"/>
              </a:rPr>
              <a:t>a) If the types of resources have more instances, then it MIGHT exist a deadlock.</a:t>
            </a:r>
          </a:p>
          <a:p>
            <a:pPr lvl="1" algn="just" eaLnBrk="1" hangingPunct="1">
              <a:buFontTx/>
              <a:buNone/>
            </a:pPr>
            <a:r>
              <a:rPr lang="en-US" altLang="en-US" sz="2200" dirty="0">
                <a:latin typeface="Cambria" panose="02040503050406030204" pitchFamily="18" charset="0"/>
                <a:cs typeface="Times New Roman" pitchFamily="18" charset="0"/>
              </a:rPr>
              <a:t>b) If every type of resource has a single instance, a deadlock will appear.</a:t>
            </a:r>
            <a:endParaRPr lang="en-US" altLang="en-US" sz="2200" dirty="0">
              <a:latin typeface="Cambria" panose="02040503050406030204" pitchFamily="18" charset="0"/>
            </a:endParaRPr>
          </a:p>
        </p:txBody>
      </p:sp>
      <p:pic>
        <p:nvPicPr>
          <p:cNvPr id="8196"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l="23024" t="871" r="23206" b="1060"/>
          <a:stretch>
            <a:fillRect/>
          </a:stretch>
        </p:blipFill>
        <p:spPr bwMode="auto">
          <a:xfrm>
            <a:off x="4419600" y="3133725"/>
            <a:ext cx="2343150" cy="34194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197" name="Text Box 10"/>
          <p:cNvSpPr txBox="1">
            <a:spLocks noChangeArrowheads="1"/>
          </p:cNvSpPr>
          <p:nvPr/>
        </p:nvSpPr>
        <p:spPr bwMode="auto">
          <a:xfrm>
            <a:off x="381000" y="3559175"/>
            <a:ext cx="301563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000" dirty="0">
                <a:latin typeface="Cambria" panose="02040503050406030204" pitchFamily="18" charset="0"/>
              </a:rPr>
              <a:t>Resource allocation graph</a:t>
            </a:r>
          </a:p>
        </p:txBody>
      </p:sp>
      <p:sp>
        <p:nvSpPr>
          <p:cNvPr id="8198" name="Line 11"/>
          <p:cNvSpPr>
            <a:spLocks noChangeShapeType="1"/>
          </p:cNvSpPr>
          <p:nvPr/>
        </p:nvSpPr>
        <p:spPr bwMode="auto">
          <a:xfrm>
            <a:off x="3429000" y="3810000"/>
            <a:ext cx="8382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Cambria" panose="02040503050406030204" pitchFamily="18" charset="0"/>
            </a:endParaRPr>
          </a:p>
        </p:txBody>
      </p:sp>
      <p:sp>
        <p:nvSpPr>
          <p:cNvPr id="8199" name="Text Box 12"/>
          <p:cNvSpPr txBox="1">
            <a:spLocks noChangeArrowheads="1"/>
          </p:cNvSpPr>
          <p:nvPr/>
        </p:nvSpPr>
        <p:spPr bwMode="auto">
          <a:xfrm>
            <a:off x="7128066" y="5267982"/>
            <a:ext cx="159870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b="1" dirty="0">
                <a:solidFill>
                  <a:schemeClr val="accent2"/>
                </a:solidFill>
                <a:latin typeface="Cambria" panose="02040503050406030204" pitchFamily="18" charset="0"/>
              </a:rPr>
              <a:t>P2 requests </a:t>
            </a:r>
            <a:r>
              <a:rPr lang="ro-RO" altLang="en-US" sz="1600" b="1" dirty="0">
                <a:solidFill>
                  <a:schemeClr val="accent2"/>
                </a:solidFill>
                <a:latin typeface="Cambria" panose="02040503050406030204" pitchFamily="18" charset="0"/>
              </a:rPr>
              <a:t>R</a:t>
            </a:r>
            <a:r>
              <a:rPr lang="en-US" altLang="en-US" sz="1600" b="1" dirty="0">
                <a:solidFill>
                  <a:schemeClr val="accent2"/>
                </a:solidFill>
                <a:latin typeface="Cambria" panose="02040503050406030204" pitchFamily="18" charset="0"/>
              </a:rPr>
              <a:t>3</a:t>
            </a:r>
          </a:p>
        </p:txBody>
      </p:sp>
      <p:sp>
        <p:nvSpPr>
          <p:cNvPr id="8200" name="Text Box 13"/>
          <p:cNvSpPr txBox="1">
            <a:spLocks noChangeArrowheads="1"/>
          </p:cNvSpPr>
          <p:nvPr/>
        </p:nvSpPr>
        <p:spPr bwMode="auto">
          <a:xfrm>
            <a:off x="7221810" y="3945523"/>
            <a:ext cx="184095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b="1" dirty="0">
                <a:solidFill>
                  <a:schemeClr val="accent2"/>
                </a:solidFill>
                <a:latin typeface="Cambria" panose="02040503050406030204" pitchFamily="18" charset="0"/>
              </a:rPr>
              <a:t>R3 assigned to</a:t>
            </a:r>
            <a:r>
              <a:rPr lang="ro-RO" altLang="en-US" sz="1600" b="1" dirty="0">
                <a:solidFill>
                  <a:schemeClr val="accent2"/>
                </a:solidFill>
                <a:latin typeface="Cambria" panose="02040503050406030204" pitchFamily="18" charset="0"/>
              </a:rPr>
              <a:t> </a:t>
            </a:r>
            <a:r>
              <a:rPr lang="en-US" altLang="en-US" sz="1600" b="1" dirty="0">
                <a:solidFill>
                  <a:schemeClr val="accent2"/>
                </a:solidFill>
                <a:latin typeface="Cambria" panose="02040503050406030204" pitchFamily="18" charset="0"/>
              </a:rPr>
              <a:t>P3</a:t>
            </a:r>
          </a:p>
        </p:txBody>
      </p:sp>
      <p:sp>
        <p:nvSpPr>
          <p:cNvPr id="8201" name="Freeform 15"/>
          <p:cNvSpPr>
            <a:spLocks/>
          </p:cNvSpPr>
          <p:nvPr/>
        </p:nvSpPr>
        <p:spPr bwMode="auto">
          <a:xfrm>
            <a:off x="5799137" y="3959285"/>
            <a:ext cx="1355725" cy="1523995"/>
          </a:xfrm>
          <a:custGeom>
            <a:avLst/>
            <a:gdLst>
              <a:gd name="T0" fmla="*/ 2056447500 w 816"/>
              <a:gd name="T1" fmla="*/ 1451610000 h 576"/>
              <a:gd name="T2" fmla="*/ 1088707500 w 816"/>
              <a:gd name="T3" fmla="*/ 1330642500 h 576"/>
              <a:gd name="T4" fmla="*/ 725805000 w 816"/>
              <a:gd name="T5" fmla="*/ 1088707500 h 576"/>
              <a:gd name="T6" fmla="*/ 362902500 w 816"/>
              <a:gd name="T7" fmla="*/ 483870000 h 576"/>
              <a:gd name="T8" fmla="*/ 0 w 816"/>
              <a:gd name="T9" fmla="*/ 0 h 57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16" h="576">
                <a:moveTo>
                  <a:pt x="816" y="576"/>
                </a:moveTo>
                <a:cubicBezTo>
                  <a:pt x="668" y="564"/>
                  <a:pt x="520" y="552"/>
                  <a:pt x="432" y="528"/>
                </a:cubicBezTo>
                <a:cubicBezTo>
                  <a:pt x="344" y="504"/>
                  <a:pt x="336" y="488"/>
                  <a:pt x="288" y="432"/>
                </a:cubicBezTo>
                <a:cubicBezTo>
                  <a:pt x="240" y="376"/>
                  <a:pt x="192" y="264"/>
                  <a:pt x="144" y="192"/>
                </a:cubicBezTo>
                <a:cubicBezTo>
                  <a:pt x="96" y="120"/>
                  <a:pt x="24" y="32"/>
                  <a:pt x="0" y="0"/>
                </a:cubicBezTo>
              </a:path>
            </a:pathLst>
          </a:custGeom>
          <a:noFill/>
          <a:ln w="38100" cmpd="sng">
            <a:solidFill>
              <a:schemeClr val="accent2"/>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Cambria" panose="02040503050406030204" pitchFamily="18" charset="0"/>
            </a:endParaRPr>
          </a:p>
        </p:txBody>
      </p:sp>
      <p:sp>
        <p:nvSpPr>
          <p:cNvPr id="8202" name="Line 16"/>
          <p:cNvSpPr>
            <a:spLocks noChangeShapeType="1"/>
          </p:cNvSpPr>
          <p:nvPr/>
        </p:nvSpPr>
        <p:spPr bwMode="auto">
          <a:xfrm flipH="1">
            <a:off x="6476999" y="4114800"/>
            <a:ext cx="746125"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Cambria" panose="02040503050406030204" pitchFamily="18" charset="0"/>
            </a:endParaRPr>
          </a:p>
        </p:txBody>
      </p:sp>
      <p:sp>
        <p:nvSpPr>
          <p:cNvPr id="8203" name="Text Box 17"/>
          <p:cNvSpPr txBox="1">
            <a:spLocks noChangeArrowheads="1"/>
          </p:cNvSpPr>
          <p:nvPr/>
        </p:nvSpPr>
        <p:spPr bwMode="auto">
          <a:xfrm>
            <a:off x="3848100" y="228600"/>
            <a:ext cx="47625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800" b="1" dirty="0">
                <a:solidFill>
                  <a:srgbClr val="FF0000"/>
                </a:solidFill>
                <a:latin typeface="Cambria" panose="02040503050406030204" pitchFamily="18" charset="0"/>
              </a:rPr>
              <a:t>Resource allocation graph</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pPr>
              <a:defRPr/>
            </a:pPr>
            <a:fld id="{36A81593-BF67-4AEE-A54D-D118290AD767}" type="slidenum">
              <a:rPr lang="en-US"/>
              <a:pPr>
                <a:defRPr/>
              </a:pPr>
              <a:t>8</a:t>
            </a:fld>
            <a:endParaRPr lang="en-US"/>
          </a:p>
        </p:txBody>
      </p:sp>
      <p:sp>
        <p:nvSpPr>
          <p:cNvPr id="9219" name="Rectangle 3"/>
          <p:cNvSpPr>
            <a:spLocks noGrp="1" noChangeArrowheads="1"/>
          </p:cNvSpPr>
          <p:nvPr>
            <p:ph type="body" idx="1"/>
          </p:nvPr>
        </p:nvSpPr>
        <p:spPr>
          <a:xfrm>
            <a:off x="533400" y="381000"/>
            <a:ext cx="8458200" cy="5486400"/>
          </a:xfrm>
        </p:spPr>
        <p:txBody>
          <a:bodyPr/>
          <a:lstStyle/>
          <a:p>
            <a:pPr marL="0" indent="0" algn="ctr" eaLnBrk="1" hangingPunct="1">
              <a:lnSpc>
                <a:spcPct val="80000"/>
              </a:lnSpc>
              <a:buFontTx/>
              <a:buNone/>
            </a:pPr>
            <a:r>
              <a:rPr lang="en-US" altLang="en-US" sz="2000" b="1" dirty="0">
                <a:solidFill>
                  <a:schemeClr val="accent2"/>
                </a:solidFill>
                <a:latin typeface="Cambria" panose="02040503050406030204" pitchFamily="18" charset="0"/>
                <a:cs typeface="Times New Roman" pitchFamily="18" charset="0"/>
              </a:rPr>
              <a:t>General strategies for approaching deadlocks</a:t>
            </a:r>
            <a:endParaRPr lang="en-US" altLang="en-US" sz="2000" dirty="0">
              <a:latin typeface="Cambria" panose="02040503050406030204" pitchFamily="18" charset="0"/>
              <a:cs typeface="Times New Roman" pitchFamily="18" charset="0"/>
            </a:endParaRPr>
          </a:p>
          <a:p>
            <a:pPr marL="0" indent="0" algn="just" eaLnBrk="1" hangingPunct="1">
              <a:lnSpc>
                <a:spcPct val="80000"/>
              </a:lnSpc>
              <a:buFontTx/>
              <a:buNone/>
            </a:pPr>
            <a:r>
              <a:rPr lang="en-US" altLang="en-US" sz="2000" dirty="0">
                <a:latin typeface="Cambria" panose="02040503050406030204" pitchFamily="18" charset="0"/>
                <a:cs typeface="Times New Roman" pitchFamily="18" charset="0"/>
              </a:rPr>
              <a:t> </a:t>
            </a:r>
          </a:p>
          <a:p>
            <a:pPr marL="0" indent="0" algn="just" eaLnBrk="1" hangingPunct="1">
              <a:lnSpc>
                <a:spcPct val="80000"/>
              </a:lnSpc>
              <a:buFontTx/>
              <a:buNone/>
            </a:pPr>
            <a:r>
              <a:rPr lang="en-US" altLang="en-US" sz="2000" dirty="0">
                <a:latin typeface="Cambria" panose="02040503050406030204" pitchFamily="18" charset="0"/>
                <a:cs typeface="Times New Roman" pitchFamily="18" charset="0"/>
              </a:rPr>
              <a:t>In general, there are three approaches for dealing with deadlocks:</a:t>
            </a:r>
          </a:p>
          <a:p>
            <a:pPr marL="0" indent="0" algn="just" eaLnBrk="1" hangingPunct="1">
              <a:lnSpc>
                <a:spcPct val="80000"/>
              </a:lnSpc>
              <a:buFontTx/>
              <a:buNone/>
            </a:pPr>
            <a:r>
              <a:rPr lang="en-US" altLang="en-US" sz="2000" dirty="0">
                <a:latin typeface="Cambria" panose="02040503050406030204" pitchFamily="18" charset="0"/>
                <a:cs typeface="Times New Roman" pitchFamily="18" charset="0"/>
              </a:rPr>
              <a:t> </a:t>
            </a:r>
          </a:p>
          <a:p>
            <a:pPr marL="0" indent="0" algn="just" eaLnBrk="1" hangingPunct="1">
              <a:lnSpc>
                <a:spcPct val="80000"/>
              </a:lnSpc>
              <a:buFontTx/>
              <a:buNone/>
            </a:pPr>
            <a:r>
              <a:rPr lang="ro-RO" altLang="en-US" sz="2000" b="1" dirty="0">
                <a:latin typeface="Cambria" panose="02040503050406030204" pitchFamily="18" charset="0"/>
                <a:cs typeface="Times New Roman" pitchFamily="18" charset="0"/>
              </a:rPr>
              <a:t>- </a:t>
            </a:r>
            <a:r>
              <a:rPr lang="en-US" altLang="en-US" sz="2000" b="1" dirty="0">
                <a:latin typeface="Cambria" panose="02040503050406030204" pitchFamily="18" charset="0"/>
                <a:cs typeface="Times New Roman" pitchFamily="18" charset="0"/>
              </a:rPr>
              <a:t>Ignoring </a:t>
            </a:r>
            <a:r>
              <a:rPr lang="en-US" altLang="en-US" sz="2000" dirty="0">
                <a:latin typeface="Cambria" panose="02040503050406030204" pitchFamily="18" charset="0"/>
                <a:cs typeface="Times New Roman" pitchFamily="18" charset="0"/>
              </a:rPr>
              <a:t>deadlocks</a:t>
            </a:r>
            <a:r>
              <a:rPr lang="ro-RO" altLang="en-US" sz="2000" dirty="0">
                <a:latin typeface="Cambria" panose="02040503050406030204" pitchFamily="18" charset="0"/>
                <a:cs typeface="Times New Roman" pitchFamily="18" charset="0"/>
              </a:rPr>
              <a:t>.</a:t>
            </a:r>
            <a:endParaRPr lang="en-US" altLang="en-US" sz="2000" dirty="0">
              <a:latin typeface="Cambria" panose="02040503050406030204" pitchFamily="18" charset="0"/>
              <a:cs typeface="Times New Roman" pitchFamily="18" charset="0"/>
            </a:endParaRPr>
          </a:p>
          <a:p>
            <a:pPr marL="0" indent="0" algn="just" eaLnBrk="1" hangingPunct="1">
              <a:lnSpc>
                <a:spcPct val="80000"/>
              </a:lnSpc>
              <a:buFontTx/>
              <a:buNone/>
            </a:pPr>
            <a:endParaRPr lang="en-US" altLang="en-US" sz="2000" dirty="0">
              <a:latin typeface="Cambria" panose="02040503050406030204" pitchFamily="18" charset="0"/>
              <a:cs typeface="Times New Roman" pitchFamily="18" charset="0"/>
            </a:endParaRPr>
          </a:p>
          <a:p>
            <a:pPr marL="0" indent="0" algn="just" eaLnBrk="1" hangingPunct="1">
              <a:lnSpc>
                <a:spcPct val="80000"/>
              </a:lnSpc>
              <a:buFontTx/>
              <a:buNone/>
            </a:pPr>
            <a:r>
              <a:rPr lang="ro-RO" altLang="en-US" sz="2000" b="1" dirty="0">
                <a:latin typeface="Cambria" panose="02040503050406030204" pitchFamily="18" charset="0"/>
                <a:cs typeface="Times New Roman" pitchFamily="18" charset="0"/>
              </a:rPr>
              <a:t>- </a:t>
            </a:r>
            <a:r>
              <a:rPr lang="en-US" altLang="en-US" sz="2000" b="1" dirty="0">
                <a:latin typeface="Cambria" panose="02040503050406030204" pitchFamily="18" charset="0"/>
                <a:cs typeface="Times New Roman" pitchFamily="18" charset="0"/>
              </a:rPr>
              <a:t>Assuring </a:t>
            </a:r>
            <a:r>
              <a:rPr lang="en-US" altLang="en-US" sz="2000" dirty="0">
                <a:latin typeface="Cambria" panose="02040503050406030204" pitchFamily="18" charset="0"/>
                <a:cs typeface="Times New Roman" pitchFamily="18" charset="0"/>
              </a:rPr>
              <a:t>the fact that a deadlock can </a:t>
            </a:r>
            <a:r>
              <a:rPr lang="en-US" altLang="en-US" sz="2000" b="1" dirty="0">
                <a:latin typeface="Cambria" panose="02040503050406030204" pitchFamily="18" charset="0"/>
                <a:cs typeface="Times New Roman" pitchFamily="18" charset="0"/>
              </a:rPr>
              <a:t>never</a:t>
            </a:r>
            <a:r>
              <a:rPr lang="en-US" altLang="en-US" sz="2000" dirty="0">
                <a:latin typeface="Cambria" panose="02040503050406030204" pitchFamily="18" charset="0"/>
                <a:cs typeface="Times New Roman" pitchFamily="18" charset="0"/>
              </a:rPr>
              <a:t> appear</a:t>
            </a:r>
            <a:r>
              <a:rPr lang="ro-RO" altLang="en-US" sz="2000" dirty="0">
                <a:latin typeface="Cambria" panose="02040503050406030204" pitchFamily="18" charset="0"/>
                <a:cs typeface="Times New Roman" pitchFamily="18" charset="0"/>
              </a:rPr>
              <a:t>:</a:t>
            </a:r>
            <a:endParaRPr lang="en-US" altLang="en-US" sz="2000" dirty="0">
              <a:latin typeface="Cambria" panose="02040503050406030204" pitchFamily="18" charset="0"/>
              <a:cs typeface="Times New Roman" pitchFamily="18" charset="0"/>
            </a:endParaRPr>
          </a:p>
          <a:p>
            <a:pPr marL="0" indent="0" algn="just" eaLnBrk="1" hangingPunct="1">
              <a:lnSpc>
                <a:spcPct val="80000"/>
              </a:lnSpc>
              <a:buFontTx/>
              <a:buNone/>
            </a:pPr>
            <a:r>
              <a:rPr lang="en-US" altLang="en-US" sz="2000" dirty="0">
                <a:latin typeface="Cambria" panose="02040503050406030204" pitchFamily="18" charset="0"/>
                <a:cs typeface="Times New Roman" pitchFamily="18" charset="0"/>
              </a:rPr>
              <a:t> </a:t>
            </a:r>
          </a:p>
          <a:p>
            <a:pPr marL="1943100" lvl="1" indent="-1485900" algn="just" eaLnBrk="1" hangingPunct="1">
              <a:lnSpc>
                <a:spcPct val="80000"/>
              </a:lnSpc>
              <a:buFontTx/>
              <a:buNone/>
            </a:pPr>
            <a:r>
              <a:rPr lang="en-US" altLang="en-US" sz="2000" dirty="0">
                <a:latin typeface="Cambria" panose="02040503050406030204" pitchFamily="18" charset="0"/>
                <a:cs typeface="Times New Roman" pitchFamily="18" charset="0"/>
              </a:rPr>
              <a:t> </a:t>
            </a:r>
            <a:r>
              <a:rPr lang="en-US" altLang="en-US" sz="2000" b="1" dirty="0">
                <a:latin typeface="Cambria" panose="02040503050406030204" pitchFamily="18" charset="0"/>
                <a:cs typeface="Times New Roman" pitchFamily="18" charset="0"/>
              </a:rPr>
              <a:t>Prevention</a:t>
            </a:r>
            <a:r>
              <a:rPr lang="en-US" altLang="en-US" sz="2000" dirty="0">
                <a:latin typeface="Cambria" panose="02040503050406030204" pitchFamily="18" charset="0"/>
                <a:cs typeface="Times New Roman" pitchFamily="18" charset="0"/>
              </a:rPr>
              <a:t>	Preventing the appearance of one of the four conditions </a:t>
            </a:r>
            <a:r>
              <a:rPr lang="ro-RO" altLang="en-US" sz="2000" dirty="0">
                <a:latin typeface="Cambria" panose="02040503050406030204" pitchFamily="18" charset="0"/>
                <a:cs typeface="Times New Roman" pitchFamily="18" charset="0"/>
              </a:rPr>
              <a:t>(</a:t>
            </a:r>
            <a:r>
              <a:rPr lang="en-US" altLang="en-US" sz="2000" b="1" dirty="0">
                <a:latin typeface="Cambria" panose="02040503050406030204" pitchFamily="18" charset="0"/>
                <a:cs typeface="Times New Roman" pitchFamily="18" charset="0"/>
              </a:rPr>
              <a:t>Mutual exclusion</a:t>
            </a:r>
            <a:r>
              <a:rPr lang="ro-RO" altLang="en-US" sz="2000" b="1" dirty="0">
                <a:latin typeface="Cambria" panose="02040503050406030204" pitchFamily="18" charset="0"/>
                <a:cs typeface="Times New Roman" pitchFamily="18" charset="0"/>
              </a:rPr>
              <a:t>,“</a:t>
            </a:r>
            <a:r>
              <a:rPr lang="en-US" altLang="en-US" sz="2000" b="1" dirty="0">
                <a:latin typeface="Cambria" panose="02040503050406030204" pitchFamily="18" charset="0"/>
                <a:cs typeface="Times New Roman" pitchFamily="18" charset="0"/>
              </a:rPr>
              <a:t>Hold and Wait</a:t>
            </a:r>
            <a:r>
              <a:rPr lang="ro-RO" altLang="en-US" sz="2000" b="1" dirty="0">
                <a:latin typeface="Cambria" panose="02040503050406030204" pitchFamily="18" charset="0"/>
                <a:cs typeface="Times New Roman" pitchFamily="18" charset="0"/>
              </a:rPr>
              <a:t>”, </a:t>
            </a:r>
            <a:r>
              <a:rPr lang="en-US" altLang="en-US" sz="2000" b="1" dirty="0">
                <a:latin typeface="Cambria" panose="02040503050406030204" pitchFamily="18" charset="0"/>
                <a:cs typeface="Times New Roman" pitchFamily="18" charset="0"/>
              </a:rPr>
              <a:t>No preemption</a:t>
            </a:r>
            <a:r>
              <a:rPr lang="ro-RO" altLang="en-US" sz="2000" b="1" dirty="0">
                <a:latin typeface="Cambria" panose="02040503050406030204" pitchFamily="18" charset="0"/>
                <a:cs typeface="Times New Roman" pitchFamily="18" charset="0"/>
              </a:rPr>
              <a:t>, </a:t>
            </a:r>
            <a:r>
              <a:rPr lang="en-US" altLang="en-US" sz="2000" b="1" dirty="0">
                <a:latin typeface="Cambria" panose="02040503050406030204" pitchFamily="18" charset="0"/>
                <a:cs typeface="Times New Roman" pitchFamily="18" charset="0"/>
              </a:rPr>
              <a:t>Circular waiting</a:t>
            </a:r>
            <a:r>
              <a:rPr lang="ro-RO" altLang="en-US" sz="2000" dirty="0">
                <a:latin typeface="Cambria" panose="02040503050406030204" pitchFamily="18" charset="0"/>
                <a:cs typeface="Times New Roman" pitchFamily="18" charset="0"/>
              </a:rPr>
              <a:t>)</a:t>
            </a:r>
            <a:r>
              <a:rPr lang="en-US" altLang="en-US" sz="2000" dirty="0">
                <a:latin typeface="Cambria" panose="02040503050406030204" pitchFamily="18" charset="0"/>
                <a:cs typeface="Times New Roman" pitchFamily="18" charset="0"/>
              </a:rPr>
              <a:t>.</a:t>
            </a:r>
          </a:p>
          <a:p>
            <a:pPr marL="1943100" lvl="1" indent="-1485900" algn="just" eaLnBrk="1" hangingPunct="1">
              <a:lnSpc>
                <a:spcPct val="80000"/>
              </a:lnSpc>
              <a:buFontTx/>
              <a:buNone/>
            </a:pPr>
            <a:r>
              <a:rPr lang="en-US" altLang="en-US" sz="2000" dirty="0">
                <a:latin typeface="Cambria" panose="02040503050406030204" pitchFamily="18" charset="0"/>
                <a:cs typeface="Times New Roman" pitchFamily="18" charset="0"/>
              </a:rPr>
              <a:t> </a:t>
            </a:r>
            <a:r>
              <a:rPr lang="en-US" altLang="en-US" sz="2000" b="1" dirty="0">
                <a:latin typeface="Cambria" panose="02040503050406030204" pitchFamily="18" charset="0"/>
                <a:cs typeface="Times New Roman" pitchFamily="18" charset="0"/>
              </a:rPr>
              <a:t>Avoidance</a:t>
            </a:r>
            <a:r>
              <a:rPr lang="en-US" altLang="en-US" sz="2000" dirty="0">
                <a:latin typeface="Cambria" panose="02040503050406030204" pitchFamily="18" charset="0"/>
                <a:cs typeface="Times New Roman" pitchFamily="18" charset="0"/>
              </a:rPr>
              <a:t>	The deadlock conditions are enabled but the appearance cycles are computed and the dangerous operations are stopped.</a:t>
            </a:r>
          </a:p>
          <a:p>
            <a:pPr marL="0" indent="0" algn="just" eaLnBrk="1" hangingPunct="1">
              <a:lnSpc>
                <a:spcPct val="80000"/>
              </a:lnSpc>
              <a:buFontTx/>
              <a:buNone/>
            </a:pPr>
            <a:r>
              <a:rPr lang="en-US" altLang="en-US" sz="2000" dirty="0">
                <a:latin typeface="Cambria" panose="02040503050406030204" pitchFamily="18" charset="0"/>
                <a:cs typeface="Times New Roman" pitchFamily="18" charset="0"/>
              </a:rPr>
              <a:t>  </a:t>
            </a:r>
          </a:p>
          <a:p>
            <a:pPr marL="0" indent="0" algn="just" eaLnBrk="1" hangingPunct="1">
              <a:lnSpc>
                <a:spcPct val="80000"/>
              </a:lnSpc>
              <a:buFontTx/>
              <a:buNone/>
            </a:pPr>
            <a:r>
              <a:rPr lang="ro-RO" altLang="en-US" sz="2000" b="1" dirty="0">
                <a:latin typeface="Cambria" panose="02040503050406030204" pitchFamily="18" charset="0"/>
                <a:cs typeface="Times New Roman" pitchFamily="18" charset="0"/>
              </a:rPr>
              <a:t>- </a:t>
            </a:r>
            <a:r>
              <a:rPr lang="en-US" altLang="en-US" sz="2000" b="1" dirty="0">
                <a:latin typeface="Cambria" panose="02040503050406030204" pitchFamily="18" charset="0"/>
                <a:cs typeface="Times New Roman" pitchFamily="18" charset="0"/>
              </a:rPr>
              <a:t>Enabling </a:t>
            </a:r>
            <a:r>
              <a:rPr lang="en-US" altLang="en-US" sz="2000" dirty="0">
                <a:latin typeface="Cambria" panose="02040503050406030204" pitchFamily="18" charset="0"/>
                <a:cs typeface="Times New Roman" pitchFamily="18" charset="0"/>
              </a:rPr>
              <a:t>the deadlock appearance</a:t>
            </a:r>
            <a:r>
              <a:rPr lang="ro-RO" altLang="en-US" sz="2000" dirty="0">
                <a:latin typeface="Cambria" panose="02040503050406030204" pitchFamily="18" charset="0"/>
                <a:cs typeface="Times New Roman" pitchFamily="18" charset="0"/>
              </a:rPr>
              <a:t>. </a:t>
            </a:r>
            <a:r>
              <a:rPr lang="en-US" altLang="en-US" sz="2000" dirty="0">
                <a:latin typeface="Cambria" panose="02040503050406030204" pitchFamily="18" charset="0"/>
                <a:cs typeface="Times New Roman" pitchFamily="18" charset="0"/>
              </a:rPr>
              <a:t>In this case there are used the following:</a:t>
            </a:r>
          </a:p>
          <a:p>
            <a:pPr marL="0" indent="0" algn="just" eaLnBrk="1" hangingPunct="1">
              <a:lnSpc>
                <a:spcPct val="80000"/>
              </a:lnSpc>
              <a:buFontTx/>
              <a:buNone/>
            </a:pPr>
            <a:r>
              <a:rPr lang="en-US" altLang="en-US" sz="2000" dirty="0">
                <a:latin typeface="Cambria" panose="02040503050406030204" pitchFamily="18" charset="0"/>
                <a:cs typeface="Times New Roman" pitchFamily="18" charset="0"/>
              </a:rPr>
              <a:t> </a:t>
            </a:r>
          </a:p>
          <a:p>
            <a:pPr marL="1943100" lvl="1" indent="-1485900" algn="just" eaLnBrk="1" hangingPunct="1">
              <a:lnSpc>
                <a:spcPct val="80000"/>
              </a:lnSpc>
              <a:buFontTx/>
              <a:buNone/>
            </a:pPr>
            <a:r>
              <a:rPr lang="en-US" altLang="en-US" sz="2000" dirty="0">
                <a:latin typeface="Cambria" panose="02040503050406030204" pitchFamily="18" charset="0"/>
                <a:cs typeface="Times New Roman" pitchFamily="18" charset="0"/>
              </a:rPr>
              <a:t> </a:t>
            </a:r>
            <a:r>
              <a:rPr lang="en-US" altLang="en-US" sz="2000" b="1" dirty="0">
                <a:latin typeface="Cambria" panose="02040503050406030204" pitchFamily="18" charset="0"/>
                <a:cs typeface="Times New Roman" pitchFamily="18" charset="0"/>
              </a:rPr>
              <a:t>Detection</a:t>
            </a:r>
            <a:r>
              <a:rPr lang="en-US" altLang="en-US" sz="2000" dirty="0">
                <a:latin typeface="Cambria" panose="02040503050406030204" pitchFamily="18" charset="0"/>
                <a:cs typeface="Times New Roman" pitchFamily="18" charset="0"/>
              </a:rPr>
              <a:t>	The moment when a deadlock has appeared is known.</a:t>
            </a:r>
          </a:p>
          <a:p>
            <a:pPr marL="1943100" lvl="1" indent="-1485900" algn="just" eaLnBrk="1" hangingPunct="1">
              <a:lnSpc>
                <a:spcPct val="80000"/>
              </a:lnSpc>
              <a:buFontTx/>
              <a:buNone/>
            </a:pPr>
            <a:r>
              <a:rPr lang="en-US" altLang="en-US" sz="2000" dirty="0">
                <a:latin typeface="Cambria" panose="02040503050406030204" pitchFamily="18" charset="0"/>
                <a:cs typeface="Times New Roman" pitchFamily="18" charset="0"/>
              </a:rPr>
              <a:t> </a:t>
            </a:r>
          </a:p>
          <a:p>
            <a:pPr marL="1943100" lvl="1" indent="-1485900" algn="just" eaLnBrk="1" hangingPunct="1">
              <a:lnSpc>
                <a:spcPct val="80000"/>
              </a:lnSpc>
              <a:buFontTx/>
              <a:buNone/>
            </a:pPr>
            <a:r>
              <a:rPr lang="en-US" altLang="en-US" sz="2000" dirty="0">
                <a:latin typeface="Cambria" panose="02040503050406030204" pitchFamily="18" charset="0"/>
                <a:cs typeface="Times New Roman" pitchFamily="18" charset="0"/>
              </a:rPr>
              <a:t> </a:t>
            </a:r>
            <a:r>
              <a:rPr lang="en-US" altLang="en-US" sz="2000" b="1" dirty="0">
                <a:latin typeface="Cambria" panose="02040503050406030204" pitchFamily="18" charset="0"/>
                <a:cs typeface="Times New Roman" pitchFamily="18" charset="0"/>
              </a:rPr>
              <a:t>Recovery</a:t>
            </a:r>
            <a:r>
              <a:rPr lang="en-US" altLang="en-US" sz="2000" dirty="0">
                <a:latin typeface="Cambria" panose="02040503050406030204" pitchFamily="18" charset="0"/>
                <a:cs typeface="Times New Roman" pitchFamily="18" charset="0"/>
              </a:rPr>
              <a:t> 	The resources are “recovered”.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A3C11CCC-307C-408A-A149-B9B1FEF10C09}" type="slidenum">
              <a:rPr lang="en-US">
                <a:latin typeface="Cambria" panose="02040503050406030204" pitchFamily="18" charset="0"/>
              </a:rPr>
              <a:pPr>
                <a:defRPr/>
              </a:pPr>
              <a:t>9</a:t>
            </a:fld>
            <a:endParaRPr lang="en-US">
              <a:latin typeface="Cambria" panose="02040503050406030204" pitchFamily="18" charset="0"/>
            </a:endParaRPr>
          </a:p>
        </p:txBody>
      </p:sp>
      <p:sp>
        <p:nvSpPr>
          <p:cNvPr id="10243" name="Rectangle 3"/>
          <p:cNvSpPr>
            <a:spLocks noGrp="1" noChangeArrowheads="1"/>
          </p:cNvSpPr>
          <p:nvPr>
            <p:ph type="body" idx="1"/>
          </p:nvPr>
        </p:nvSpPr>
        <p:spPr>
          <a:xfrm>
            <a:off x="228600" y="1295400"/>
            <a:ext cx="8610600" cy="4648200"/>
          </a:xfrm>
        </p:spPr>
        <p:txBody>
          <a:bodyPr/>
          <a:lstStyle/>
          <a:p>
            <a:pPr marL="0" indent="0" algn="just" eaLnBrk="1" hangingPunct="1">
              <a:lnSpc>
                <a:spcPct val="90000"/>
              </a:lnSpc>
              <a:buFontTx/>
              <a:buNone/>
            </a:pPr>
            <a:r>
              <a:rPr lang="en-US" altLang="en-US" sz="2200" b="1" dirty="0">
                <a:solidFill>
                  <a:schemeClr val="accent2"/>
                </a:solidFill>
                <a:latin typeface="Cambria" panose="02040503050406030204" pitchFamily="18" charset="0"/>
                <a:cs typeface="Times New Roman" pitchFamily="18" charset="0"/>
              </a:rPr>
              <a:t> None of the four conditions cannot appear</a:t>
            </a:r>
            <a:endParaRPr lang="en-US" altLang="en-US" sz="2200" b="1" dirty="0">
              <a:latin typeface="Cambria" panose="02040503050406030204" pitchFamily="18" charset="0"/>
              <a:cs typeface="Times New Roman" pitchFamily="18" charset="0"/>
            </a:endParaRPr>
          </a:p>
          <a:p>
            <a:pPr marL="0" indent="0" algn="just" eaLnBrk="1" hangingPunct="1">
              <a:lnSpc>
                <a:spcPct val="90000"/>
              </a:lnSpc>
              <a:buFont typeface="Wingdings" pitchFamily="2" charset="2"/>
              <a:buChar char="§"/>
            </a:pPr>
            <a:endParaRPr lang="en-US" altLang="en-US" sz="2200" dirty="0">
              <a:latin typeface="Cambria" panose="02040503050406030204" pitchFamily="18" charset="0"/>
              <a:cs typeface="Times New Roman" pitchFamily="18" charset="0"/>
            </a:endParaRPr>
          </a:p>
          <a:p>
            <a:pPr marL="0" indent="0" algn="just" eaLnBrk="1" hangingPunct="1">
              <a:lnSpc>
                <a:spcPct val="90000"/>
              </a:lnSpc>
              <a:buFontTx/>
              <a:buNone/>
            </a:pPr>
            <a:r>
              <a:rPr lang="en-US" altLang="en-US" sz="2200" b="1" dirty="0">
                <a:latin typeface="Cambria" panose="02040503050406030204" pitchFamily="18" charset="0"/>
                <a:cs typeface="Times New Roman" pitchFamily="18" charset="0"/>
              </a:rPr>
              <a:t>Mutual exclusion:</a:t>
            </a:r>
            <a:endParaRPr lang="en-US" altLang="en-US" sz="2200" dirty="0">
              <a:latin typeface="Cambria" panose="02040503050406030204" pitchFamily="18" charset="0"/>
              <a:cs typeface="Times New Roman" pitchFamily="18" charset="0"/>
            </a:endParaRPr>
          </a:p>
          <a:p>
            <a:pPr marL="857250" lvl="1" indent="-400050" algn="just" eaLnBrk="1" hangingPunct="1">
              <a:lnSpc>
                <a:spcPct val="90000"/>
              </a:lnSpc>
              <a:buFont typeface="Wingdings" pitchFamily="2" charset="2"/>
              <a:buNone/>
            </a:pPr>
            <a:r>
              <a:rPr lang="en-US" altLang="en-US" sz="2200" dirty="0">
                <a:latin typeface="Cambria" panose="02040503050406030204" pitchFamily="18" charset="0"/>
                <a:cs typeface="Times New Roman" pitchFamily="18" charset="0"/>
              </a:rPr>
              <a:t>a)   It is automated for printers and other non-sharable devices</a:t>
            </a:r>
          </a:p>
          <a:p>
            <a:pPr marL="857250" lvl="1" indent="-400050" algn="just" eaLnBrk="1" hangingPunct="1">
              <a:lnSpc>
                <a:spcPct val="90000"/>
              </a:lnSpc>
              <a:buFont typeface="Wingdings" pitchFamily="2" charset="2"/>
              <a:buNone/>
            </a:pPr>
            <a:r>
              <a:rPr lang="en-US" altLang="en-US" sz="2200" dirty="0">
                <a:latin typeface="Cambria" panose="02040503050406030204" pitchFamily="18" charset="0"/>
                <a:cs typeface="Times New Roman" pitchFamily="18" charset="0"/>
              </a:rPr>
              <a:t>b)  Entities like </a:t>
            </a:r>
            <a:r>
              <a:rPr lang="en-US" altLang="en-US" sz="2200" b="1" i="1" dirty="0">
                <a:latin typeface="Cambria" panose="02040503050406030204" pitchFamily="18" charset="0"/>
                <a:cs typeface="Times New Roman" pitchFamily="18" charset="0"/>
              </a:rPr>
              <a:t>read only</a:t>
            </a:r>
            <a:r>
              <a:rPr lang="en-US" altLang="en-US" sz="2200" dirty="0">
                <a:latin typeface="Cambria" panose="02040503050406030204" pitchFamily="18" charset="0"/>
                <a:cs typeface="Times New Roman" pitchFamily="18" charset="0"/>
              </a:rPr>
              <a:t> files don’t need mutual exclusion, because they cannot lead to deadlocks</a:t>
            </a:r>
            <a:r>
              <a:rPr lang="ro-RO" altLang="en-US" sz="2200" dirty="0">
                <a:latin typeface="Cambria" panose="02040503050406030204" pitchFamily="18" charset="0"/>
                <a:cs typeface="Times New Roman" pitchFamily="18" charset="0"/>
              </a:rPr>
              <a:t>.</a:t>
            </a:r>
            <a:endParaRPr lang="en-US" altLang="en-US" sz="2200" dirty="0">
              <a:latin typeface="Cambria" panose="02040503050406030204" pitchFamily="18" charset="0"/>
              <a:cs typeface="Times New Roman" pitchFamily="18" charset="0"/>
            </a:endParaRPr>
          </a:p>
          <a:p>
            <a:pPr marL="857250" lvl="1" indent="-400050" algn="just" eaLnBrk="1" hangingPunct="1">
              <a:lnSpc>
                <a:spcPct val="90000"/>
              </a:lnSpc>
              <a:buFont typeface="Wingdings" pitchFamily="2" charset="2"/>
              <a:buNone/>
            </a:pPr>
            <a:r>
              <a:rPr lang="en-US" altLang="en-US" sz="2200" dirty="0">
                <a:latin typeface="Cambria" panose="02040503050406030204" pitchFamily="18" charset="0"/>
                <a:cs typeface="Times New Roman" pitchFamily="18" charset="0"/>
              </a:rPr>
              <a:t> </a:t>
            </a:r>
          </a:p>
          <a:p>
            <a:pPr marL="0" indent="0" algn="just" eaLnBrk="1" hangingPunct="1">
              <a:lnSpc>
                <a:spcPct val="90000"/>
              </a:lnSpc>
              <a:buFontTx/>
              <a:buNone/>
            </a:pPr>
            <a:r>
              <a:rPr lang="ro-RO" altLang="en-US" sz="2200" b="1" dirty="0">
                <a:latin typeface="Cambria" panose="02040503050406030204" pitchFamily="18" charset="0"/>
                <a:cs typeface="Times New Roman" pitchFamily="18" charset="0"/>
              </a:rPr>
              <a:t>“</a:t>
            </a:r>
            <a:r>
              <a:rPr lang="en-US" altLang="en-US" sz="2200" b="1" dirty="0">
                <a:latin typeface="Cambria" panose="02040503050406030204" pitchFamily="18" charset="0"/>
                <a:cs typeface="Times New Roman" pitchFamily="18" charset="0"/>
              </a:rPr>
              <a:t>Hold and wait</a:t>
            </a:r>
            <a:r>
              <a:rPr lang="ro-RO" altLang="en-US" sz="2200" b="1" dirty="0">
                <a:latin typeface="Cambria" panose="02040503050406030204" pitchFamily="18" charset="0"/>
                <a:cs typeface="Times New Roman" pitchFamily="18" charset="0"/>
              </a:rPr>
              <a:t>”</a:t>
            </a:r>
            <a:r>
              <a:rPr lang="en-US" altLang="en-US" sz="2200" b="1" dirty="0">
                <a:latin typeface="Cambria" panose="02040503050406030204" pitchFamily="18" charset="0"/>
                <a:cs typeface="Times New Roman" pitchFamily="18" charset="0"/>
              </a:rPr>
              <a:t>:</a:t>
            </a:r>
            <a:endParaRPr lang="en-US" altLang="en-US" sz="2200" dirty="0">
              <a:latin typeface="Cambria" panose="02040503050406030204" pitchFamily="18" charset="0"/>
              <a:cs typeface="Times New Roman" pitchFamily="18" charset="0"/>
            </a:endParaRPr>
          </a:p>
          <a:p>
            <a:pPr marL="857250" lvl="1" indent="-400050" algn="just" eaLnBrk="1" hangingPunct="1">
              <a:lnSpc>
                <a:spcPct val="90000"/>
              </a:lnSpc>
              <a:buFont typeface="Wingdings" pitchFamily="2" charset="2"/>
              <a:buNone/>
            </a:pPr>
            <a:r>
              <a:rPr lang="en-US" altLang="en-US" sz="2200" dirty="0">
                <a:latin typeface="Cambria" panose="02040503050406030204" pitchFamily="18" charset="0"/>
                <a:cs typeface="Times New Roman" pitchFamily="18" charset="0"/>
              </a:rPr>
              <a:t>a)   All the resources are gathered before the execution</a:t>
            </a:r>
          </a:p>
          <a:p>
            <a:pPr marL="857250" lvl="1" indent="-400050" algn="just" eaLnBrk="1" hangingPunct="1">
              <a:lnSpc>
                <a:spcPct val="90000"/>
              </a:lnSpc>
              <a:buFont typeface="Wingdings" pitchFamily="2" charset="2"/>
              <a:buNone/>
            </a:pPr>
            <a:r>
              <a:rPr lang="en-US" altLang="en-US" sz="2200" dirty="0">
                <a:latin typeface="Cambria" panose="02040503050406030204" pitchFamily="18" charset="0"/>
                <a:cs typeface="Times New Roman" pitchFamily="18" charset="0"/>
              </a:rPr>
              <a:t>b)   One particular resource can be demanded only when nobody holds it. In a sequence of resources the first one is demanded first.</a:t>
            </a:r>
          </a:p>
          <a:p>
            <a:pPr marL="857250" lvl="1" indent="-400050" algn="just" eaLnBrk="1" hangingPunct="1">
              <a:lnSpc>
                <a:spcPct val="90000"/>
              </a:lnSpc>
              <a:buFont typeface="Wingdings" pitchFamily="2" charset="2"/>
              <a:buNone/>
            </a:pPr>
            <a:r>
              <a:rPr lang="en-US" altLang="en-US" sz="2200" dirty="0">
                <a:latin typeface="Cambria" panose="02040503050406030204" pitchFamily="18" charset="0"/>
                <a:cs typeface="Times New Roman" pitchFamily="18" charset="0"/>
              </a:rPr>
              <a:t>c)   In this case, </a:t>
            </a:r>
            <a:r>
              <a:rPr lang="ro-RO" altLang="en-US" sz="2200" dirty="0">
                <a:latin typeface="Cambria" panose="02040503050406030204" pitchFamily="18" charset="0"/>
                <a:cs typeface="Times New Roman" pitchFamily="18" charset="0"/>
              </a:rPr>
              <a:t>“</a:t>
            </a:r>
            <a:r>
              <a:rPr lang="en-US" altLang="en-US" sz="2200" dirty="0">
                <a:latin typeface="Cambria" panose="02040503050406030204" pitchFamily="18" charset="0"/>
                <a:cs typeface="Times New Roman" pitchFamily="18" charset="0"/>
              </a:rPr>
              <a:t>starvation</a:t>
            </a:r>
            <a:r>
              <a:rPr lang="ro-RO" altLang="en-US" sz="2200" dirty="0">
                <a:latin typeface="Cambria" panose="02040503050406030204" pitchFamily="18" charset="0"/>
                <a:cs typeface="Times New Roman" pitchFamily="18" charset="0"/>
              </a:rPr>
              <a:t>”</a:t>
            </a:r>
            <a:r>
              <a:rPr lang="en-US" altLang="en-US" sz="2200" dirty="0">
                <a:latin typeface="Cambria" panose="02040503050406030204" pitchFamily="18" charset="0"/>
                <a:cs typeface="Times New Roman" pitchFamily="18" charset="0"/>
              </a:rPr>
              <a:t> may occur.</a:t>
            </a:r>
          </a:p>
        </p:txBody>
      </p:sp>
      <p:sp>
        <p:nvSpPr>
          <p:cNvPr id="10244" name="Text Box 8"/>
          <p:cNvSpPr txBox="1">
            <a:spLocks noChangeArrowheads="1"/>
          </p:cNvSpPr>
          <p:nvPr/>
        </p:nvSpPr>
        <p:spPr bwMode="auto">
          <a:xfrm>
            <a:off x="4495800" y="228600"/>
            <a:ext cx="4114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800" b="1" dirty="0">
                <a:solidFill>
                  <a:srgbClr val="FF0000"/>
                </a:solidFill>
                <a:latin typeface="Cambria" panose="02040503050406030204" pitchFamily="18" charset="0"/>
              </a:rPr>
              <a:t>Preventing deadlocks</a:t>
            </a:r>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1487</TotalTime>
  <Words>1604</Words>
  <Application>Microsoft Office PowerPoint</Application>
  <PresentationFormat>On-screen Show (4:3)</PresentationFormat>
  <Paragraphs>180</Paragraphs>
  <Slides>16</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Cambria</vt:lpstr>
      <vt:lpstr>Garamond</vt:lpstr>
      <vt:lpstr>Times New Roman</vt:lpstr>
      <vt:lpstr>Wingdings</vt:lpstr>
      <vt:lpstr>Default Design</vt:lpstr>
      <vt:lpstr>PowerPoint Presentation</vt:lpstr>
      <vt:lpstr>PowerPoint Presentation</vt:lpstr>
      <vt:lpstr>Deadlocks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Blocaje</dc:title>
  <dc:subject>SO</dc:subject>
  <dc:creator>RZ</dc:creator>
  <cp:keywords>SO</cp:keywords>
  <cp:lastModifiedBy>Administrator</cp:lastModifiedBy>
  <cp:revision>169</cp:revision>
  <dcterms:created xsi:type="dcterms:W3CDTF">2000-12-15T21:00:26Z</dcterms:created>
  <dcterms:modified xsi:type="dcterms:W3CDTF">2024-04-11T07:45:16Z</dcterms:modified>
  <cp:category>SO</cp:category>
</cp:coreProperties>
</file>